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5" r:id="rId4"/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A2F07B0-E3CA-4CAD-8072-04A68A78758B}">
  <a:tblStyle styleId="{EA2F07B0-E3CA-4CAD-8072-04A68A7875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7486f6d9d7_0_3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7486f6d9d7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486f6d9d7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486f6d9d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e4762e73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e4762e7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cb0daab8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cb0daab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e4762e73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4e4762e7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455a3ce88_0_3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455a3ce88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455a3ce88_0_3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455a3ce88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455a3ce88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455a3ce8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486f6d9d7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486f6d9d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f0ca95abf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f0ca95ab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486f6d9d7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486f6d9d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89e5d40cb6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89e5d40cb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4793eff99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4793eff9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486f6d9d7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486f6d9d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486f6d9d7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486f6d9d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3f939de5e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3f939de5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486f6d9d7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486f6d9d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486f6d9d7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486f6d9d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486f6d9d7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486f6d9d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3f939de5e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3f939de5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2481392b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2481392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2481392b9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2481392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a2c0ed9cb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a2c0ed9c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2481392b9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2481392b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486f6d9d7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486f6d9d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486f6d9d7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486f6d9d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486f6d9d7_0_3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486f6d9d7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3f939de5e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3f939de5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4793eff99_0_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4793eff9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4793eff99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4793eff9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2ebf6a89c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2ebf6a89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0b6ee6564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0b6ee656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4793eff99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4793eff9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4793eff99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4793eff99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4793eff99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4793eff9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4793eff99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4793eff99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2ebf6a89c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2ebf6a89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2ebf6a89c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2ebf6a89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3f939de5e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83f939de5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2ebf6a89c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2ebf6a89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3f939de5e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3f939de5e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78be75097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78be7509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95b3f158db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95b3f158d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e4762e73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e4762e7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3f939de5e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3f939de5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2ebf6a89c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2ebf6a89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3f939de5e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83f939de5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4793eff99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4793eff9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4282e09c7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4282e09c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0b6ee6564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0b6ee656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3f939de5e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3f939de5e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b1ca16646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b1ca1664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84793eff99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84793eff9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4793eff99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84793eff9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0067c9d76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0067c9d7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84793eff99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84793eff9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1ca166468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1ca16646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4793eff99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4793eff9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4793eff99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4793eff9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95b3f158db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95b3f158d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4793eff99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4793eff9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84793eff99_0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84793eff9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84793eff99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84793eff9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4793eff99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84793eff9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84793eff99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84793eff9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5c00f428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5c00f42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4793eff99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4793eff9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4793eff99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4793eff9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4793eff99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4793eff9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79430539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7943053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79430539a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79430539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84793eff99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84793eff9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84793eff99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84793eff9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84793eff99_0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84793eff9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898826a74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898826a7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84793eff99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84793eff9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f0ca95a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f0ca95a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84793eff99_0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84793eff9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80b6ee6564_9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80b6ee6564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84793eff99_0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84793eff9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84793eff99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84793eff9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84793eff99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84793eff9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b2e39ac8d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b2e39ac8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4e4762e73_2_5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4e4762e73_2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455a3ce88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7455a3ce8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7455a3ce88_0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7455a3ce88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fdd3cd36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7fdd3cd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f0ca95ab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f0ca95ab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7fdd3cd36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7fdd3cd3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778be75097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778be7509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/>
        </p:nvSpPr>
        <p:spPr>
          <a:xfrm>
            <a:off x="0" y="0"/>
            <a:ext cx="9144000" cy="1545900"/>
          </a:xfrm>
          <a:prstGeom prst="parallelogram">
            <a:avLst>
              <a:gd fmla="val 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2"/>
          <p:cNvSpPr txBox="1"/>
          <p:nvPr>
            <p:ph type="title"/>
          </p:nvPr>
        </p:nvSpPr>
        <p:spPr>
          <a:xfrm>
            <a:off x="1113950" y="228600"/>
            <a:ext cx="68874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Verdana"/>
              <a:buNone/>
              <a:defRPr b="1" i="0" sz="3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nner">
  <p:cSld name="Title_Content_No Bottom Ba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(blank_no bottom)_2018.jpg" id="11" name="Google Shape;1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55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56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56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13" name="Google Shape;13;p3"/>
          <p:cNvSpPr/>
          <p:nvPr/>
        </p:nvSpPr>
        <p:spPr>
          <a:xfrm>
            <a:off x="7836950" y="4791150"/>
            <a:ext cx="1164900" cy="27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0"/>
            <a:ext cx="9144000" cy="560700"/>
          </a:xfrm>
          <a:prstGeom prst="parallelogram">
            <a:avLst>
              <a:gd fmla="val 0" name="adj"/>
            </a:avLst>
          </a:prstGeom>
          <a:solidFill>
            <a:srgbClr val="1F497D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Verdana"/>
              <a:buNone/>
              <a:defRPr i="0" sz="3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3"/>
          <p:cNvSpPr/>
          <p:nvPr/>
        </p:nvSpPr>
        <p:spPr>
          <a:xfrm>
            <a:off x="175600" y="4656550"/>
            <a:ext cx="1307100" cy="4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b="0" l="9072" r="7538" t="0"/>
          <a:stretch/>
        </p:blipFill>
        <p:spPr>
          <a:xfrm>
            <a:off x="123150" y="4744838"/>
            <a:ext cx="1307101" cy="363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Content">
  <p:cSld name="Blank_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(open)_2018.jp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7836950" y="4791150"/>
            <a:ext cx="1164900" cy="27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175600" y="4656550"/>
            <a:ext cx="1307100" cy="4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 b="0" l="9072" r="7538" t="0"/>
          <a:stretch/>
        </p:blipFill>
        <p:spPr>
          <a:xfrm>
            <a:off x="123150" y="4744838"/>
            <a:ext cx="1307101" cy="363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0" y="0"/>
            <a:ext cx="9144000" cy="1545900"/>
          </a:xfrm>
          <a:prstGeom prst="parallelogram">
            <a:avLst>
              <a:gd fmla="val 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1113950" y="228600"/>
            <a:ext cx="68874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Verdana"/>
              <a:buNone/>
              <a:defRPr b="1" i="0" sz="3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nner">
  <p:cSld name="Title_Content_No Bottom Ba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(blank_no bottom)_2018.jpg"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/>
          <p:nvPr>
            <p:ph idx="1" type="body"/>
          </p:nvPr>
        </p:nvSpPr>
        <p:spPr>
          <a:xfrm>
            <a:off x="766379" y="814771"/>
            <a:ext cx="7539300" cy="3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55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56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56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  <p:sp>
        <p:nvSpPr>
          <p:cNvPr id="35" name="Google Shape;35;p8"/>
          <p:cNvSpPr/>
          <p:nvPr/>
        </p:nvSpPr>
        <p:spPr>
          <a:xfrm>
            <a:off x="7836950" y="4791150"/>
            <a:ext cx="1164900" cy="27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175600" y="4656550"/>
            <a:ext cx="1307100" cy="4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0" y="0"/>
            <a:ext cx="9144000" cy="560700"/>
          </a:xfrm>
          <a:prstGeom prst="parallelogram">
            <a:avLst>
              <a:gd fmla="val 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Verdana"/>
              <a:buNone/>
              <a:defRPr i="0" sz="3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3">
            <a:alphaModFix/>
          </a:blip>
          <a:srcRect b="0" l="9072" r="7538" t="0"/>
          <a:stretch/>
        </p:blipFill>
        <p:spPr>
          <a:xfrm>
            <a:off x="123150" y="4744838"/>
            <a:ext cx="1307101" cy="363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Content">
  <p:cSld name="Blank_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(open)_2018.jpg" id="41" name="Google Shape;4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/>
          <p:nvPr/>
        </p:nvSpPr>
        <p:spPr>
          <a:xfrm>
            <a:off x="7836950" y="4791150"/>
            <a:ext cx="1164900" cy="27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/>
          <p:nvPr/>
        </p:nvSpPr>
        <p:spPr>
          <a:xfrm>
            <a:off x="175600" y="4656550"/>
            <a:ext cx="1307100" cy="4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3">
            <a:alphaModFix/>
          </a:blip>
          <a:srcRect b="0" l="9072" r="7538" t="0"/>
          <a:stretch/>
        </p:blipFill>
        <p:spPr>
          <a:xfrm>
            <a:off x="123150" y="4744838"/>
            <a:ext cx="1307101" cy="363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 amt="0"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Char char="•"/>
              <a:defRPr i="0" sz="32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mbria"/>
              <a:buChar char="•"/>
              <a:defRPr i="0" sz="2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mbria"/>
              <a:buChar char="•"/>
              <a:defRPr i="0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 amt="0"/>
          </a:blip>
          <a:stretch>
            <a:fillRect b="0" l="0" r="0" t="0"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355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-355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mbria"/>
              <a:buChar char="•"/>
              <a:defRPr i="0" sz="20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2"/>
    <p:sldLayoutId id="2147483653" r:id="rId3"/>
    <p:sldLayoutId id="2147483654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gif"/><Relationship Id="rId4" Type="http://schemas.openxmlformats.org/officeDocument/2006/relationships/image" Target="../media/image1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7.png"/><Relationship Id="rId4" Type="http://schemas.openxmlformats.org/officeDocument/2006/relationships/image" Target="../media/image6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9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7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1113950" y="228600"/>
            <a:ext cx="6887400" cy="15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Machine Learning Foundations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Linear Algebra</a:t>
            </a:r>
            <a:endParaRPr/>
          </a:p>
        </p:txBody>
      </p:sp>
      <p:sp>
        <p:nvSpPr>
          <p:cNvPr id="50" name="Google Shape;50;p10"/>
          <p:cNvSpPr txBox="1"/>
          <p:nvPr/>
        </p:nvSpPr>
        <p:spPr>
          <a:xfrm>
            <a:off x="0" y="4375225"/>
            <a:ext cx="49404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jonkrohn.com/talks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github.com/jonkrohn/ML-foundations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" name="Google Shape;51;p10"/>
          <p:cNvSpPr txBox="1"/>
          <p:nvPr/>
        </p:nvSpPr>
        <p:spPr>
          <a:xfrm>
            <a:off x="553350" y="2033550"/>
            <a:ext cx="6028800" cy="11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35000" lvl="0" marL="685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An Interactive Primer on 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-635000" lvl="0" marL="685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the Theory and Practice of 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-635000" lvl="0" marL="685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Tensor Manipulation in Python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-635000" lvl="0" marL="6858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US" sz="2000">
                <a:latin typeface="Verdana"/>
                <a:ea typeface="Verdana"/>
                <a:cs typeface="Verdana"/>
                <a:sym typeface="Verdana"/>
              </a:rPr>
              <a:t>Jon Krohn, Ph.D.</a:t>
            </a:r>
            <a:endParaRPr i="1"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275" y="1592725"/>
            <a:ext cx="2510237" cy="355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Foundations Series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rgbClr val="F79646"/>
                </a:solidFill>
              </a:rPr>
              <a:t>Intro to Linear Algebra</a:t>
            </a:r>
            <a:r>
              <a:rPr lang="en-US">
                <a:solidFill>
                  <a:srgbClr val="000000"/>
                </a:solidFill>
              </a:rPr>
              <a:t> is </a:t>
            </a:r>
            <a:r>
              <a:rPr b="1" lang="en-US">
                <a:solidFill>
                  <a:srgbClr val="8064A2"/>
                </a:solidFill>
              </a:rPr>
              <a:t>foundational for</a:t>
            </a:r>
            <a:r>
              <a:rPr lang="en-US">
                <a:solidFill>
                  <a:srgbClr val="000000"/>
                </a:solidFill>
              </a:rPr>
              <a:t>: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Clr>
                <a:schemeClr val="accent6"/>
              </a:buClr>
              <a:buSzPts val="2000"/>
              <a:buAutoNum type="arabicPeriod"/>
            </a:pPr>
            <a:r>
              <a:rPr b="1" lang="en-US">
                <a:solidFill>
                  <a:schemeClr val="accent6"/>
                </a:solidFill>
              </a:rPr>
              <a:t>Intro to Linear Algebra</a:t>
            </a:r>
            <a:endParaRPr b="1">
              <a:solidFill>
                <a:schemeClr val="accent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AutoNum type="arabicPeriod"/>
            </a:pPr>
            <a:r>
              <a:rPr b="1" lang="en-US">
                <a:solidFill>
                  <a:schemeClr val="accent4"/>
                </a:solidFill>
              </a:rPr>
              <a:t>Linear Algebra II: Matrix Operations</a:t>
            </a:r>
            <a:endParaRPr b="1">
              <a:solidFill>
                <a:schemeClr val="accent4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8064A2"/>
              </a:buClr>
              <a:buSzPts val="2000"/>
              <a:buAutoNum type="arabicPeriod"/>
            </a:pPr>
            <a:r>
              <a:rPr lang="en-US">
                <a:solidFill>
                  <a:srgbClr val="8064A2"/>
                </a:solidFill>
              </a:rPr>
              <a:t>Calculus I: Limits &amp; Derivatives </a:t>
            </a:r>
            <a:endParaRPr>
              <a:solidFill>
                <a:srgbClr val="8064A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8064A2"/>
              </a:buClr>
              <a:buSzPts val="2000"/>
              <a:buAutoNum type="arabicPeriod"/>
            </a:pPr>
            <a:r>
              <a:rPr lang="en-US">
                <a:solidFill>
                  <a:srgbClr val="8064A2"/>
                </a:solidFill>
              </a:rPr>
              <a:t>Calculus II: Partial Derivatives &amp; Integrals</a:t>
            </a:r>
            <a:endParaRPr>
              <a:solidFill>
                <a:srgbClr val="8064A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8064A2"/>
              </a:buClr>
              <a:buSzPts val="2000"/>
              <a:buAutoNum type="arabicPeriod"/>
            </a:pPr>
            <a:r>
              <a:rPr lang="en-US">
                <a:solidFill>
                  <a:srgbClr val="8064A2"/>
                </a:solidFill>
              </a:rPr>
              <a:t>Probability &amp; Information Theory</a:t>
            </a:r>
            <a:endParaRPr>
              <a:solidFill>
                <a:srgbClr val="8064A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8064A2"/>
              </a:buClr>
              <a:buSzPts val="2000"/>
              <a:buAutoNum type="arabicPeriod"/>
            </a:pPr>
            <a:r>
              <a:rPr lang="en-US">
                <a:solidFill>
                  <a:srgbClr val="8064A2"/>
                </a:solidFill>
              </a:rPr>
              <a:t>Intro to Statistics</a:t>
            </a:r>
            <a:endParaRPr>
              <a:solidFill>
                <a:srgbClr val="8064A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AutoNum type="arabicPeriod"/>
            </a:pPr>
            <a:r>
              <a:rPr lang="en-US">
                <a:solidFill>
                  <a:schemeClr val="accent4"/>
                </a:solidFill>
              </a:rPr>
              <a:t>Algorithms &amp; Data Structures</a:t>
            </a:r>
            <a:endParaRPr>
              <a:solidFill>
                <a:schemeClr val="accent4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8064A2"/>
              </a:buClr>
              <a:buSzPts val="2000"/>
              <a:buAutoNum type="arabicPeriod"/>
            </a:pPr>
            <a:r>
              <a:rPr b="1" lang="en-US">
                <a:solidFill>
                  <a:srgbClr val="8064A2"/>
                </a:solidFill>
              </a:rPr>
              <a:t>Optimization</a:t>
            </a:r>
            <a:endParaRPr b="1">
              <a:solidFill>
                <a:srgbClr val="8064A2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Linear Algebra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Data Structures for Algebra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Common Tensor Operations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Matrix Properties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Linear Algebra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b="1" lang="en-US">
                <a:solidFill>
                  <a:schemeClr val="dk2"/>
                </a:solidFill>
              </a:rPr>
              <a:t>Data Structures for Algebra</a:t>
            </a:r>
            <a:endParaRPr b="1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Common Tensor Operations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Matrix Properties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000"/>
              <a:buFont typeface="Calibri"/>
              <a:buChar char="•"/>
            </a:pPr>
            <a:r>
              <a:rPr lang="en-US"/>
              <a:t>What Linear Algebra Is  </a:t>
            </a:r>
            <a:endParaRPr/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000"/>
              <a:buFont typeface="Calibri"/>
              <a:buChar char="•"/>
            </a:pPr>
            <a:r>
              <a:rPr lang="en-US"/>
              <a:t>A Brief History of Algebra </a:t>
            </a:r>
            <a:endParaRPr/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Tensors</a:t>
            </a:r>
            <a:endParaRPr/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000"/>
              <a:buFont typeface="Calibri"/>
              <a:buChar char="•"/>
            </a:pPr>
            <a:r>
              <a:rPr lang="en-US"/>
              <a:t>Scalars </a:t>
            </a:r>
            <a:endParaRPr/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Vectors and Vector Transposition</a:t>
            </a:r>
            <a:endParaRPr/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Norms and Unit Vectors</a:t>
            </a:r>
            <a:endParaRPr/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Basis, Orthogonal, and Orthonormal Vectors</a:t>
            </a:r>
            <a:endParaRPr/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000"/>
              <a:buFont typeface="Calibri"/>
              <a:buChar char="•"/>
            </a:pPr>
            <a:r>
              <a:rPr lang="en-US"/>
              <a:t>Arrays in NumPy </a:t>
            </a:r>
            <a:endParaRPr/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000"/>
              <a:buFont typeface="Calibri"/>
              <a:buChar char="•"/>
            </a:pPr>
            <a:r>
              <a:rPr lang="en-US"/>
              <a:t>Matrices </a:t>
            </a:r>
            <a:endParaRPr/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000"/>
              <a:buFont typeface="Calibri"/>
              <a:buChar char="•"/>
            </a:pPr>
            <a:r>
              <a:rPr lang="en-US"/>
              <a:t>Tensors in TensorFlow and PyTorch</a:t>
            </a:r>
            <a:endParaRPr/>
          </a:p>
        </p:txBody>
      </p:sp>
      <p:sp>
        <p:nvSpPr>
          <p:cNvPr id="139" name="Google Shape;139;p22"/>
          <p:cNvSpPr txBox="1"/>
          <p:nvPr/>
        </p:nvSpPr>
        <p:spPr>
          <a:xfrm>
            <a:off x="766375" y="0"/>
            <a:ext cx="75762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Segment 1: Data Structures for Algebra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b="1" lang="en-US"/>
              <a:t>A</a:t>
            </a:r>
            <a:r>
              <a:rPr b="1" lang="en-US"/>
              <a:t>lgebra</a:t>
            </a:r>
            <a:r>
              <a:rPr lang="en-US"/>
              <a:t> is arithmetic that includes non-numerical entities like </a:t>
            </a:r>
            <a:r>
              <a:rPr i="1" lang="en-US">
                <a:solidFill>
                  <a:schemeClr val="accent4"/>
                </a:solidFill>
              </a:rPr>
              <a:t>x</a:t>
            </a:r>
            <a:r>
              <a:rPr lang="en-US"/>
              <a:t>: 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	2</a:t>
            </a:r>
            <a:r>
              <a:rPr i="1" lang="en-US">
                <a:solidFill>
                  <a:schemeClr val="accent4"/>
                </a:solidFill>
              </a:rPr>
              <a:t>x</a:t>
            </a:r>
            <a:r>
              <a:rPr lang="en-US"/>
              <a:t> + 5	= 25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		2</a:t>
            </a:r>
            <a:r>
              <a:rPr i="1" lang="en-US">
                <a:solidFill>
                  <a:schemeClr val="accent4"/>
                </a:solidFill>
              </a:rPr>
              <a:t>x</a:t>
            </a:r>
            <a:r>
              <a:rPr lang="en-US"/>
              <a:t> + </a:t>
            </a:r>
            <a:r>
              <a:rPr b="1" lang="en-US">
                <a:solidFill>
                  <a:schemeClr val="accent5"/>
                </a:solidFill>
              </a:rPr>
              <a:t>5</a:t>
            </a:r>
            <a:r>
              <a:rPr b="1" lang="en-US">
                <a:solidFill>
                  <a:schemeClr val="accent6"/>
                </a:solidFill>
              </a:rPr>
              <a:t>-5</a:t>
            </a:r>
            <a:r>
              <a:rPr lang="en-US"/>
              <a:t>	= 25</a:t>
            </a:r>
            <a:r>
              <a:rPr b="1" lang="en-US">
                <a:solidFill>
                  <a:schemeClr val="accent6"/>
                </a:solidFill>
              </a:rPr>
              <a:t>-5</a:t>
            </a:r>
            <a:endParaRPr b="1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		2</a:t>
            </a:r>
            <a:r>
              <a:rPr i="1" lang="en-US">
                <a:solidFill>
                  <a:schemeClr val="accent4"/>
                </a:solidFill>
              </a:rPr>
              <a:t>x</a:t>
            </a:r>
            <a:r>
              <a:rPr lang="en-US"/>
              <a:t>		= 20</a:t>
            </a:r>
            <a:endParaRPr/>
          </a:p>
          <a:p>
            <a:pPr indent="45720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r>
              <a:rPr b="1" lang="en-US">
                <a:solidFill>
                  <a:schemeClr val="accent5"/>
                </a:solidFill>
              </a:rPr>
              <a:t>2</a:t>
            </a:r>
            <a:r>
              <a:rPr i="1" lang="en-US">
                <a:solidFill>
                  <a:schemeClr val="accent4"/>
                </a:solidFill>
              </a:rPr>
              <a:t>x</a:t>
            </a:r>
            <a:r>
              <a:rPr lang="en-US">
                <a:solidFill>
                  <a:schemeClr val="accent6"/>
                </a:solidFill>
              </a:rPr>
              <a:t>/</a:t>
            </a:r>
            <a:r>
              <a:rPr b="1" lang="en-US">
                <a:solidFill>
                  <a:schemeClr val="accent6"/>
                </a:solidFill>
              </a:rPr>
              <a:t>2</a:t>
            </a:r>
            <a:r>
              <a:rPr lang="en-US"/>
              <a:t>	= 20</a:t>
            </a:r>
            <a:r>
              <a:rPr lang="en-US">
                <a:solidFill>
                  <a:schemeClr val="accent6"/>
                </a:solidFill>
              </a:rPr>
              <a:t>/</a:t>
            </a:r>
            <a:r>
              <a:rPr b="1" lang="en-US">
                <a:solidFill>
                  <a:schemeClr val="accent6"/>
                </a:solidFill>
              </a:rPr>
              <a:t>2</a:t>
            </a:r>
            <a:endParaRPr b="1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	</a:t>
            </a:r>
            <a:r>
              <a:rPr i="1" lang="en-US">
                <a:solidFill>
                  <a:schemeClr val="accent4"/>
                </a:solidFill>
              </a:rPr>
              <a:t>x</a:t>
            </a:r>
            <a:r>
              <a:rPr lang="en-US">
                <a:solidFill>
                  <a:srgbClr val="000000"/>
                </a:solidFill>
              </a:rPr>
              <a:t>		= </a:t>
            </a:r>
            <a:r>
              <a:rPr b="1" lang="en-US">
                <a:solidFill>
                  <a:schemeClr val="accent4"/>
                </a:solidFill>
              </a:rPr>
              <a:t>10</a:t>
            </a:r>
            <a:endParaRPr b="1">
              <a:solidFill>
                <a:schemeClr val="accent4"/>
              </a:solidFill>
            </a:endParaRPr>
          </a:p>
          <a:p>
            <a:pPr indent="45720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We have determined </a:t>
            </a:r>
            <a:r>
              <a:rPr i="1" lang="en-US">
                <a:solidFill>
                  <a:schemeClr val="accent4"/>
                </a:solidFill>
              </a:rPr>
              <a:t>x</a:t>
            </a:r>
            <a:r>
              <a:rPr b="1" lang="en-US">
                <a:solidFill>
                  <a:schemeClr val="accent4"/>
                </a:solidFill>
              </a:rPr>
              <a:t> must equal 10</a:t>
            </a:r>
            <a:r>
              <a:rPr lang="en-US">
                <a:solidFill>
                  <a:srgbClr val="000000"/>
                </a:solidFill>
              </a:rPr>
              <a:t> because 2(</a:t>
            </a:r>
            <a:r>
              <a:rPr b="1" lang="en-US">
                <a:solidFill>
                  <a:schemeClr val="accent4"/>
                </a:solidFill>
              </a:rPr>
              <a:t>10</a:t>
            </a:r>
            <a:r>
              <a:rPr lang="en-US">
                <a:solidFill>
                  <a:srgbClr val="000000"/>
                </a:solidFill>
              </a:rPr>
              <a:t>) + 5 = 25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5" name="Google Shape;145;p23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Algebra Is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Linear Algebra Is</a:t>
            </a:r>
            <a:endParaRPr/>
          </a:p>
        </p:txBody>
      </p:sp>
      <p:sp>
        <p:nvSpPr>
          <p:cNvPr id="151" name="Google Shape;151;p24"/>
          <p:cNvSpPr txBox="1"/>
          <p:nvPr/>
        </p:nvSpPr>
        <p:spPr>
          <a:xfrm>
            <a:off x="1016000" y="802100"/>
            <a:ext cx="7446300" cy="3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If it has an exponential term, it </a:t>
            </a:r>
            <a:r>
              <a:rPr i="1" lang="en-US" sz="2200" u="sng">
                <a:latin typeface="Calibri"/>
                <a:ea typeface="Calibri"/>
                <a:cs typeface="Calibri"/>
                <a:sym typeface="Calibri"/>
              </a:rPr>
              <a:t>isn’t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linear algebra, e.g.: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2x^2 + 5 = 25"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575" y="1617525"/>
            <a:ext cx="507682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\sqrt{x} + 5 = 25"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1625" y="3199200"/>
            <a:ext cx="5495925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b="1" lang="en-US"/>
              <a:t>“</a:t>
            </a:r>
            <a:r>
              <a:rPr b="1" lang="en-US"/>
              <a:t>Solving for unknowns within system of linear equations”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Consider the following example: </a:t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Sheriff has 180 km/h car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Bank robber has 150 km/h car and five-minute head start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How long does it take the sheriff to catch the robber?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What distance will they have traveled at that point?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(For simplicity, let’s ignore acceleration, traffic, etc.)</a:t>
            </a:r>
            <a:endParaRPr/>
          </a:p>
        </p:txBody>
      </p:sp>
      <p:sp>
        <p:nvSpPr>
          <p:cNvPr id="159" name="Google Shape;159;p25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Linear Algebra Is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 b="1941" l="0" r="0" t="0"/>
          <a:stretch/>
        </p:blipFill>
        <p:spPr>
          <a:xfrm>
            <a:off x="1409553" y="1070559"/>
            <a:ext cx="6035599" cy="35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842579" y="5861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Problem could be solved graphically with a plot: 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457200" lvl="0" marL="45720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1" lang="en-US" sz="1800"/>
              <a:t>Note that: 	</a:t>
            </a:r>
            <a:r>
              <a:rPr i="1" lang="en-US" sz="1800">
                <a:solidFill>
                  <a:schemeClr val="accent3"/>
                </a:solidFill>
              </a:rPr>
              <a:t>150 km/h = 2.5 km/min</a:t>
            </a:r>
            <a:r>
              <a:rPr i="1" lang="en-US" sz="1800"/>
              <a:t> 	</a:t>
            </a:r>
            <a:r>
              <a:rPr i="1" lang="en-US" sz="1800">
                <a:solidFill>
                  <a:srgbClr val="783F04"/>
                </a:solidFill>
              </a:rPr>
              <a:t>180 km/h = 3 km/min</a:t>
            </a:r>
            <a:endParaRPr i="1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Linear Algebra Is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475" y="478950"/>
            <a:ext cx="4839350" cy="34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796625" y="4150914"/>
            <a:ext cx="7665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4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Hands-on code demo:</a:t>
            </a: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20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1-intro-to-linear-algebra.ipynb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Alternatively, problem can be solved </a:t>
            </a:r>
            <a:r>
              <a:rPr i="1" lang="en-US"/>
              <a:t>algebraically</a:t>
            </a:r>
            <a:r>
              <a:rPr lang="en-US"/>
              <a:t>: 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1800"/>
              <a:t>Equation 1: </a:t>
            </a:r>
            <a:r>
              <a:rPr i="1" lang="en-US" sz="1800"/>
              <a:t>d</a:t>
            </a:r>
            <a:r>
              <a:rPr lang="en-US" sz="1800"/>
              <a:t> = 2.5</a:t>
            </a:r>
            <a:r>
              <a:rPr i="1" lang="en-US" sz="1800"/>
              <a:t>t</a:t>
            </a:r>
            <a:endParaRPr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1800"/>
              <a:t>Equation 2: </a:t>
            </a:r>
            <a:r>
              <a:rPr i="1" lang="en-US" sz="1800"/>
              <a:t>d</a:t>
            </a:r>
            <a:r>
              <a:rPr lang="en-US" sz="1800"/>
              <a:t> = 3(</a:t>
            </a:r>
            <a:r>
              <a:rPr i="1" lang="en-US" sz="1800"/>
              <a:t>t</a:t>
            </a:r>
            <a:r>
              <a:rPr lang="en-US" sz="1800"/>
              <a:t> - 5)</a:t>
            </a:r>
            <a:endParaRPr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1800"/>
              <a:t>2.5</a:t>
            </a:r>
            <a:r>
              <a:rPr i="1" lang="en-US" sz="1800"/>
              <a:t>t</a:t>
            </a:r>
            <a:r>
              <a:rPr lang="en-US" sz="1800"/>
              <a:t> = </a:t>
            </a:r>
            <a:r>
              <a:rPr lang="en-US" sz="1800"/>
              <a:t>3(</a:t>
            </a:r>
            <a:r>
              <a:rPr i="1" lang="en-US" sz="1800"/>
              <a:t>t</a:t>
            </a:r>
            <a:r>
              <a:rPr lang="en-US" sz="1800"/>
              <a:t> - 5)</a:t>
            </a:r>
            <a:endParaRPr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1800"/>
              <a:t>2.5</a:t>
            </a:r>
            <a:r>
              <a:rPr i="1" lang="en-US" sz="1800"/>
              <a:t>t</a:t>
            </a:r>
            <a:r>
              <a:rPr lang="en-US" sz="1800"/>
              <a:t> = 3</a:t>
            </a:r>
            <a:r>
              <a:rPr i="1" lang="en-US" sz="1800"/>
              <a:t>t</a:t>
            </a:r>
            <a:r>
              <a:rPr lang="en-US" sz="1800"/>
              <a:t> - 15</a:t>
            </a:r>
            <a:endParaRPr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1800"/>
              <a:t>2.5</a:t>
            </a:r>
            <a:r>
              <a:rPr i="1" lang="en-US" sz="1800"/>
              <a:t>t</a:t>
            </a:r>
            <a:r>
              <a:rPr lang="en-US" sz="1800"/>
              <a:t> - 3</a:t>
            </a:r>
            <a:r>
              <a:rPr i="1" lang="en-US" sz="1800"/>
              <a:t>t</a:t>
            </a:r>
            <a:r>
              <a:rPr lang="en-US" sz="1800"/>
              <a:t> = -15</a:t>
            </a:r>
            <a:endParaRPr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1800"/>
              <a:t>-0.5</a:t>
            </a:r>
            <a:r>
              <a:rPr i="1" lang="en-US" sz="1800"/>
              <a:t>t</a:t>
            </a:r>
            <a:r>
              <a:rPr lang="en-US" sz="1800"/>
              <a:t> = -15</a:t>
            </a:r>
            <a:endParaRPr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1" lang="en-US" sz="1800"/>
              <a:t>t</a:t>
            </a:r>
            <a:r>
              <a:rPr lang="en-US" sz="1800"/>
              <a:t> = -15/-0.5 = 30 min</a:t>
            </a:r>
            <a:endParaRPr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Linear Algebra Is</a:t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4204125" y="3623925"/>
            <a:ext cx="39867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ambria"/>
                <a:ea typeface="Cambria"/>
                <a:cs typeface="Cambria"/>
                <a:sym typeface="Cambria"/>
              </a:rPr>
              <a:t>d</a:t>
            </a:r>
            <a:r>
              <a:rPr lang="en-US" sz="1800">
                <a:latin typeface="Cambria"/>
                <a:ea typeface="Cambria"/>
                <a:cs typeface="Cambria"/>
                <a:sym typeface="Cambria"/>
              </a:rPr>
              <a:t> = 2.5</a:t>
            </a:r>
            <a:r>
              <a:rPr i="1" lang="en-US" sz="1800">
                <a:latin typeface="Cambria"/>
                <a:ea typeface="Cambria"/>
                <a:cs typeface="Cambria"/>
                <a:sym typeface="Cambria"/>
              </a:rPr>
              <a:t>t</a:t>
            </a:r>
            <a:r>
              <a:rPr lang="en-US" sz="1800">
                <a:latin typeface="Cambria"/>
                <a:ea typeface="Cambria"/>
                <a:cs typeface="Cambria"/>
                <a:sym typeface="Cambria"/>
              </a:rPr>
              <a:t> = 2.5(30) = 75 km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Cambria"/>
                <a:ea typeface="Cambria"/>
                <a:cs typeface="Cambria"/>
                <a:sym typeface="Cambria"/>
              </a:rPr>
              <a:t>d</a:t>
            </a:r>
            <a:r>
              <a:rPr lang="en-US" sz="1800">
                <a:latin typeface="Cambria"/>
                <a:ea typeface="Cambria"/>
                <a:cs typeface="Cambria"/>
                <a:sym typeface="Cambria"/>
              </a:rPr>
              <a:t> = 3(</a:t>
            </a:r>
            <a:r>
              <a:rPr i="1" lang="en-US" sz="1800">
                <a:latin typeface="Cambria"/>
                <a:ea typeface="Cambria"/>
                <a:cs typeface="Cambria"/>
                <a:sym typeface="Cambria"/>
              </a:rPr>
              <a:t>t</a:t>
            </a:r>
            <a:r>
              <a:rPr lang="en-US" sz="1800">
                <a:latin typeface="Cambria"/>
                <a:ea typeface="Cambria"/>
                <a:cs typeface="Cambria"/>
                <a:sym typeface="Cambria"/>
              </a:rPr>
              <a:t> - 5) = 3(30 - 5) = 3(25) = 75 km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/>
        </p:nvSpPr>
        <p:spPr>
          <a:xfrm>
            <a:off x="304800" y="1784425"/>
            <a:ext cx="65856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Slides: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jonkrohn.com/talks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Verdana"/>
                <a:ea typeface="Verdana"/>
                <a:cs typeface="Verdana"/>
                <a:sym typeface="Verdana"/>
              </a:rPr>
              <a:t>Code:</a:t>
            </a: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 github.com/jonkrohn/ML-foundations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rPr>
              <a:t>Stay in Touch: </a:t>
            </a:r>
            <a:endParaRPr sz="1800">
              <a:solidFill>
                <a:schemeClr val="accent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jonkrohn.com</a:t>
            </a: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 to sign up for email newsletter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Verdana"/>
              <a:ea typeface="Verdana"/>
              <a:cs typeface="Verdana"/>
              <a:sym typeface="Verdana"/>
            </a:endParaRPr>
          </a:p>
          <a:p>
            <a:pPr indent="45720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linkedin.com/in/jonkrohn</a:t>
            </a:r>
            <a:endParaRPr sz="16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youtube.com/c/JonKrohnLearns</a:t>
            </a:r>
            <a:endParaRPr sz="16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twitter.com/JonKrohnLearns</a:t>
            </a:r>
            <a:endParaRPr sz="16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" name="Google Shape;58;p11"/>
          <p:cNvSpPr txBox="1"/>
          <p:nvPr>
            <p:ph type="title"/>
          </p:nvPr>
        </p:nvSpPr>
        <p:spPr>
          <a:xfrm>
            <a:off x="25" y="228600"/>
            <a:ext cx="9144000" cy="15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>
                <a:solidFill>
                  <a:schemeClr val="lt1"/>
                </a:solidFill>
              </a:rPr>
              <a:t>Machine Learning Foundations</a:t>
            </a:r>
            <a:endParaRPr b="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Intro to Linear Algebra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 b="0" l="16058" r="0" t="0"/>
          <a:stretch/>
        </p:blipFill>
        <p:spPr>
          <a:xfrm>
            <a:off x="6835302" y="1592725"/>
            <a:ext cx="2107200" cy="3550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1"/>
          <p:cNvPicPr preferRelativeResize="0"/>
          <p:nvPr/>
        </p:nvPicPr>
        <p:blipFill rotWithShape="1">
          <a:blip r:embed="rId4">
            <a:alphaModFix/>
          </a:blip>
          <a:srcRect b="0" l="0" r="67008" t="0"/>
          <a:stretch/>
        </p:blipFill>
        <p:spPr>
          <a:xfrm>
            <a:off x="429346" y="4373775"/>
            <a:ext cx="331275" cy="22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351" y="4654577"/>
            <a:ext cx="331275" cy="3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615" y="3859372"/>
            <a:ext cx="553325" cy="5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2284">
            <a:off x="-5350" y="1182625"/>
            <a:ext cx="4940898" cy="29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842575" y="509975"/>
            <a:ext cx="78492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accent6"/>
                </a:solidFill>
              </a:rPr>
              <a:t>No solution</a:t>
            </a:r>
            <a:r>
              <a:rPr lang="en-US" sz="1800"/>
              <a:t> if sheriff’s car is same speed as bank robber’s. 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accent6"/>
                </a:solidFill>
              </a:rPr>
              <a:t>Infinite solutions</a:t>
            </a:r>
            <a:r>
              <a:rPr b="1" i="1" lang="en-US" sz="1800"/>
              <a:t> </a:t>
            </a:r>
            <a:r>
              <a:rPr lang="en-US" sz="1800"/>
              <a:t>if same speed </a:t>
            </a:r>
            <a:r>
              <a:rPr i="1" lang="en-US" sz="1800"/>
              <a:t>and</a:t>
            </a:r>
            <a:r>
              <a:rPr lang="en-US" sz="1800"/>
              <a:t> same starting time.</a:t>
            </a:r>
            <a:endParaRPr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 sz="7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1" lang="en-US" sz="1800"/>
              <a:t>These are the only three options in linear algebra</a:t>
            </a:r>
            <a:r>
              <a:rPr lang="en-US" sz="1800"/>
              <a:t>:</a:t>
            </a:r>
            <a:r>
              <a:rPr b="1" lang="en-US" sz="1800"/>
              <a:t> </a:t>
            </a:r>
            <a:r>
              <a:rPr lang="en-US" sz="1800"/>
              <a:t>one, no, or infinite solutions.</a:t>
            </a:r>
            <a:endParaRPr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b="1" lang="en-US" sz="1800"/>
              <a:t>It is impossible for lines to cross multiple times.</a:t>
            </a:r>
            <a:endParaRPr b="1"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6" name="Google Shape;186;p29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Linear Algebra Is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21073" r="0" t="0"/>
          <a:stretch/>
        </p:blipFill>
        <p:spPr>
          <a:xfrm rot="142261">
            <a:off x="5061675" y="1230424"/>
            <a:ext cx="3899470" cy="28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024" y="1755300"/>
            <a:ext cx="7332849" cy="3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What Linear Algebra Is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In a given system of equations: </a:t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Could be </a:t>
            </a:r>
            <a:r>
              <a:rPr i="1" lang="en-US"/>
              <a:t>many</a:t>
            </a:r>
            <a:r>
              <a:rPr lang="en-US"/>
              <a:t> equations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Could be </a:t>
            </a:r>
            <a:r>
              <a:rPr i="1" lang="en-US"/>
              <a:t>many</a:t>
            </a:r>
            <a:r>
              <a:rPr lang="en-US"/>
              <a:t> unknowns in each equation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088" y="228600"/>
            <a:ext cx="61998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/>
        </p:nvSpPr>
        <p:spPr>
          <a:xfrm>
            <a:off x="5602225" y="295325"/>
            <a:ext cx="3457800" cy="4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See</a:t>
            </a:r>
            <a:r>
              <a:rPr i="1" lang="en-US" sz="200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jonkrohn.com/deepTF1</a:t>
            </a:r>
            <a:endParaRPr sz="20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jonkrohn.com/convTF1</a:t>
            </a:r>
            <a:endParaRPr sz="20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25" y="74263"/>
            <a:ext cx="5222748" cy="499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Brief History of Algebra</a:t>
            </a:r>
            <a:endParaRPr/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0" y="890975"/>
            <a:ext cx="26757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2000"/>
              <a:t>Al-Khwārizmī' </a:t>
            </a:r>
            <a:endParaRPr sz="2000"/>
          </a:p>
          <a:p>
            <a:pPr indent="0" lvl="0" marL="0" rtl="0" algn="r"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2000"/>
              <a:t>(c. 780 - c. 850) </a:t>
            </a:r>
            <a:endParaRPr sz="2000"/>
          </a:p>
          <a:p>
            <a:pPr indent="0" lvl="0" marL="0" rtl="0" algn="r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1900"/>
              <a:t>wrote </a:t>
            </a:r>
            <a:r>
              <a:rPr i="1" lang="en-US" sz="1900"/>
              <a:t>The Compendious Book on Calculation by Completion</a:t>
            </a:r>
            <a:r>
              <a:rPr lang="en-US" sz="1900"/>
              <a:t> (Arabic: “al-jabr”)</a:t>
            </a:r>
            <a:r>
              <a:rPr i="1" lang="en-US" sz="1900"/>
              <a:t> and Balancing</a:t>
            </a:r>
            <a:endParaRPr sz="1900"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725" y="635100"/>
            <a:ext cx="6365700" cy="424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/>
        </p:nvSpPr>
        <p:spPr>
          <a:xfrm>
            <a:off x="3057425" y="4850653"/>
            <a:ext cx="61602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By Yunuskhuja Tuygunkhujaev - Own work, CC BY-SA 4.0, https://commons.wikimedia.org/w/index.php?curid=47897611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 Brief History of Algebra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3091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1900 BCE: Babylonian “rhetorical”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1650 BCE: Egyptians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6th century BCE: Indians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Char char="•"/>
            </a:pPr>
            <a:r>
              <a:rPr lang="en-US">
                <a:solidFill>
                  <a:schemeClr val="accent4"/>
                </a:solidFill>
              </a:rPr>
              <a:t>400-300 BCE: Greeks</a:t>
            </a:r>
            <a:endParaRPr>
              <a:solidFill>
                <a:schemeClr val="accent4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250 BCE: Chinese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Europeans much later: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12th century: Arabic to Latin trans.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13th century: rivaled others</a:t>
            </a:r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745" y="878963"/>
            <a:ext cx="3642029" cy="3723325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 Brief History of Algebra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5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b="1" lang="en-US"/>
              <a:t>Contemporary applications</a:t>
            </a:r>
            <a:r>
              <a:rPr lang="en-US"/>
              <a:t>: </a:t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Solving for unknowns in ML algos, including deep learning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Reducing dimensionality (e.g., principal component analysis)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Ranking results (e.g., with eigenvector)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Recommenders (e.g., singular value decomposition, SVD)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Natural language processing (e.g., SVD, matrix factorization)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Topic modeling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Semantic analysis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idx="1" type="body"/>
          </p:nvPr>
        </p:nvSpPr>
        <p:spPr>
          <a:xfrm>
            <a:off x="385375" y="814775"/>
            <a:ext cx="83682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Jill designs solar panels as a hobby.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On April 1st, Jill’s “Mark I” design begins generating power: 1 kJ/day.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On May 1st, her “Mark II” design begins generating 4 kJ of power per day.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What day is it when Jill’s Mark II design has generated as much total energy as the Mark I design?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How much total energy have both generated by that day?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What would the solutions to (1.) and (2). be if Mark II design generated 1kJ of power per day? </a:t>
            </a:r>
            <a:endParaRPr/>
          </a:p>
        </p:txBody>
      </p:sp>
      <p:sp>
        <p:nvSpPr>
          <p:cNvPr id="232" name="Google Shape;232;p36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40 days from April 1st, which is May 10th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40 kJ generated by each design for a total of 80 kJ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No solutions.</a:t>
            </a:r>
            <a:endParaRPr/>
          </a:p>
        </p:txBody>
      </p:sp>
      <p:sp>
        <p:nvSpPr>
          <p:cNvPr id="238" name="Google Shape;238;p37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Solutions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597" y="718250"/>
            <a:ext cx="6476751" cy="37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Rounds of:</a:t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25 minutes of work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with 5 minute breaks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Questions best handled at breaks, so save questions until then.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accent2"/>
                </a:solidFill>
              </a:rPr>
              <a:t>When people ask questions that have already been answered, do me a favor and let them know, politely providing response if appropriate.</a:t>
            </a:r>
            <a:endParaRPr i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accent4"/>
                </a:solidFill>
              </a:rPr>
              <a:t>Except during breaks, I recommend attending to this lecture only as topics are not discrete: Later material builds on earlier material.</a:t>
            </a:r>
            <a:endParaRPr i="1">
              <a:solidFill>
                <a:schemeClr val="accent4"/>
              </a:solidFill>
            </a:endParaRPr>
          </a:p>
        </p:txBody>
      </p:sp>
      <p:sp>
        <p:nvSpPr>
          <p:cNvPr id="68" name="Google Shape;68;p12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Pomodoro Technique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200" y="761273"/>
            <a:ext cx="6777450" cy="362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Tensors</a:t>
            </a:r>
            <a:endParaRPr/>
          </a:p>
        </p:txBody>
      </p:sp>
      <p:graphicFrame>
        <p:nvGraphicFramePr>
          <p:cNvPr id="254" name="Google Shape;254;p40"/>
          <p:cNvGraphicFramePr/>
          <p:nvPr/>
        </p:nvGraphicFramePr>
        <p:xfrm>
          <a:off x="3665225" y="164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{EA2F07B0-E3CA-4CAD-8072-04A68A78758B}</a:tableStyleId>
              </a:tblPr>
              <a:tblGrid>
                <a:gridCol w="1220725"/>
                <a:gridCol w="1934325"/>
                <a:gridCol w="2013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Dimensions</a:t>
                      </a:r>
                      <a:endParaRPr/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Mathematical Name</a:t>
                      </a:r>
                      <a:endParaRPr b="1"/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Description</a:t>
                      </a:r>
                      <a:endParaRPr b="1"/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scalar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magnitude only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vector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array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matrix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flat table, e.g., square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3-tensor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3D table, e.g., cube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/>
                        <a:t>n</a:t>
                      </a:r>
                      <a:endParaRPr i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/>
                        <a:t>n</a:t>
                      </a:r>
                      <a:r>
                        <a:rPr lang="en-US"/>
                        <a:t>-tensor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higher dimensional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5" name="Google Shape;255;p40"/>
          <p:cNvSpPr txBox="1"/>
          <p:nvPr/>
        </p:nvSpPr>
        <p:spPr>
          <a:xfrm>
            <a:off x="398850" y="653675"/>
            <a:ext cx="8346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“ML generalization of vectors and matrices to any number of dimensions”</a:t>
            </a:r>
            <a:endParaRPr sz="20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56" name="Google Shape;256;p40"/>
          <p:cNvPicPr preferRelativeResize="0"/>
          <p:nvPr/>
        </p:nvPicPr>
        <p:blipFill rotWithShape="1">
          <a:blip r:embed="rId3">
            <a:alphaModFix/>
          </a:blip>
          <a:srcRect b="0" l="4170" r="4170" t="0"/>
          <a:stretch/>
        </p:blipFill>
        <p:spPr>
          <a:xfrm>
            <a:off x="76200" y="1366775"/>
            <a:ext cx="3360427" cy="3193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Scalars</a:t>
            </a:r>
            <a:endParaRPr/>
          </a:p>
        </p:txBody>
      </p:sp>
      <p:sp>
        <p:nvSpPr>
          <p:cNvPr id="262" name="Google Shape;262;p41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No dimensions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Single number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Denoted in lowercase, italics, e.g.: </a:t>
            </a:r>
            <a:r>
              <a:rPr i="1" lang="en-US"/>
              <a:t>x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Should be </a:t>
            </a:r>
            <a:r>
              <a:rPr i="1" lang="en-US"/>
              <a:t>typed</a:t>
            </a:r>
            <a:r>
              <a:rPr lang="en-US"/>
              <a:t>, like all other tensors: e.g., int, float32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accent5"/>
                </a:solidFill>
              </a:rPr>
              <a:t>Hands-on code demo</a:t>
            </a:r>
            <a:r>
              <a:rPr i="1" lang="en-US">
                <a:solidFill>
                  <a:schemeClr val="accent5"/>
                </a:solidFill>
              </a:rPr>
              <a:t>:</a:t>
            </a:r>
            <a:r>
              <a:rPr lang="en-US"/>
              <a:t> </a:t>
            </a:r>
            <a:r>
              <a:rPr lang="en-US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1-intro-to-linear-algebra.ipynb</a:t>
            </a:r>
            <a:endParaRPr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775" y="3196275"/>
            <a:ext cx="3933849" cy="189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537775" y="509975"/>
            <a:ext cx="81492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One-dimensional array of numbers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Denoted in lowercase, italics, bold, e.g.: </a:t>
            </a:r>
            <a:r>
              <a:rPr b="1" i="1" lang="en-US"/>
              <a:t>x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</a:t>
            </a:r>
            <a:r>
              <a:rPr lang="en-US"/>
              <a:t>rranged in an order, so element can be accessed by its index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Elements are scalars so </a:t>
            </a:r>
            <a:r>
              <a:rPr i="1" lang="en-US"/>
              <a:t>not</a:t>
            </a:r>
            <a:r>
              <a:rPr lang="en-US"/>
              <a:t> bold, e.g., second element of </a:t>
            </a:r>
            <a:r>
              <a:rPr b="1" i="1" lang="en-US"/>
              <a:t>x</a:t>
            </a:r>
            <a:r>
              <a:rPr lang="en-US"/>
              <a:t> is </a:t>
            </a:r>
            <a:r>
              <a:rPr i="1" lang="en-US"/>
              <a:t>x</a:t>
            </a:r>
            <a:r>
              <a:rPr baseline="-25000" i="1" lang="en-US"/>
              <a:t>2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Representing a point in space: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Vector of length two represents location in 2D matrix </a:t>
            </a:r>
            <a:r>
              <a:rPr lang="en-US">
                <a:solidFill>
                  <a:schemeClr val="accent4"/>
                </a:solidFill>
              </a:rPr>
              <a:t>(shown)</a:t>
            </a:r>
            <a:endParaRPr>
              <a:solidFill>
                <a:schemeClr val="accent4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Length of three represents location in 3D cube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Length of </a:t>
            </a:r>
            <a:r>
              <a:rPr i="1" lang="en-US"/>
              <a:t>n</a:t>
            </a:r>
            <a:r>
              <a:rPr lang="en-US"/>
              <a:t> represents location in </a:t>
            </a:r>
            <a:r>
              <a:rPr i="1" lang="en-US"/>
              <a:t>n</a:t>
            </a:r>
            <a:r>
              <a:rPr lang="en-US"/>
              <a:t>-dimensional space</a:t>
            </a:r>
            <a:endParaRPr i="1">
              <a:solidFill>
                <a:schemeClr val="accent5"/>
              </a:solidFill>
            </a:endParaRPr>
          </a:p>
        </p:txBody>
      </p:sp>
      <p:sp>
        <p:nvSpPr>
          <p:cNvPr id="269" name="Google Shape;269;p42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>
                <a:solidFill>
                  <a:schemeClr val="accent5"/>
                </a:solidFill>
              </a:rPr>
              <a:t>Hands-on code demo</a:t>
            </a:r>
            <a:endParaRPr/>
          </a:p>
        </p:txBody>
      </p:sp>
      <p:sp>
        <p:nvSpPr>
          <p:cNvPr id="275" name="Google Shape;275;p43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</a:t>
            </a:r>
            <a:r>
              <a:rPr lang="en-US">
                <a:solidFill>
                  <a:schemeClr val="accent6"/>
                </a:solidFill>
              </a:rPr>
              <a:t>Transposition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338" y="738575"/>
            <a:ext cx="3839326" cy="30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idx="1" type="body"/>
          </p:nvPr>
        </p:nvSpPr>
        <p:spPr>
          <a:xfrm>
            <a:off x="842579" y="7385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Vectors represent a magnitude and direction from origin: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b="1" lang="en-US"/>
              <a:t>Norms</a:t>
            </a:r>
            <a:r>
              <a:rPr lang="en-US"/>
              <a:t> are functions that quantify vector magnitude.</a:t>
            </a:r>
            <a:endParaRPr/>
          </a:p>
        </p:txBody>
      </p:sp>
      <p:sp>
        <p:nvSpPr>
          <p:cNvPr id="282" name="Google Shape;282;p44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Norms</a:t>
            </a:r>
            <a:endParaRPr/>
          </a:p>
        </p:txBody>
      </p:sp>
      <p:pic>
        <p:nvPicPr>
          <p:cNvPr id="283" name="Google Shape;283;p44"/>
          <p:cNvPicPr preferRelativeResize="0"/>
          <p:nvPr/>
        </p:nvPicPr>
        <p:blipFill rotWithShape="1">
          <a:blip r:embed="rId3">
            <a:alphaModFix/>
          </a:blip>
          <a:srcRect b="2774" l="0" r="0" t="6546"/>
          <a:stretch/>
        </p:blipFill>
        <p:spPr>
          <a:xfrm>
            <a:off x="1563125" y="1241713"/>
            <a:ext cx="6089700" cy="26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Described by: 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Measures simple (Euclidean) distance from origin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Most common norm in machine learning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Instead of </a:t>
            </a:r>
            <a:r>
              <a:rPr lang="en-US"/>
              <a:t>||</a:t>
            </a:r>
            <a:r>
              <a:rPr b="1" i="1" lang="en-US"/>
              <a:t>x</a:t>
            </a:r>
            <a:r>
              <a:rPr lang="en-US"/>
              <a:t>||</a:t>
            </a:r>
            <a:r>
              <a:rPr baseline="-25000" lang="en-US"/>
              <a:t>2</a:t>
            </a:r>
            <a:r>
              <a:rPr lang="en-US"/>
              <a:t>, it can be d</a:t>
            </a:r>
            <a:r>
              <a:rPr lang="en-US"/>
              <a:t>enoted as ||</a:t>
            </a:r>
            <a:r>
              <a:rPr b="1" i="1" lang="en-US"/>
              <a:t>x</a:t>
            </a:r>
            <a:r>
              <a:rPr lang="en-US"/>
              <a:t>|| 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>
                <a:solidFill>
                  <a:schemeClr val="accent5"/>
                </a:solidFill>
              </a:rPr>
              <a:t>Hands-on code demo</a:t>
            </a:r>
            <a:endParaRPr/>
          </a:p>
        </p:txBody>
      </p:sp>
      <p:sp>
        <p:nvSpPr>
          <p:cNvPr id="289" name="Google Shape;289;p45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L</a:t>
            </a:r>
            <a:r>
              <a:rPr baseline="30000" lang="en-US"/>
              <a:t>2</a:t>
            </a:r>
            <a:r>
              <a:rPr lang="en-US"/>
              <a:t> Norm</a:t>
            </a:r>
            <a:endParaRPr/>
          </a:p>
        </p:txBody>
      </p:sp>
      <p:pic>
        <p:nvPicPr>
          <p:cNvPr id="290" name="Google Shape;290;p45"/>
          <p:cNvPicPr preferRelativeResize="0"/>
          <p:nvPr/>
        </p:nvPicPr>
        <p:blipFill rotWithShape="1">
          <a:blip r:embed="rId3">
            <a:alphaModFix/>
          </a:blip>
          <a:srcRect b="10581" l="0" r="0" t="10573"/>
          <a:stretch/>
        </p:blipFill>
        <p:spPr>
          <a:xfrm>
            <a:off x="2909000" y="1174625"/>
            <a:ext cx="3326001" cy="11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025" y="1853450"/>
            <a:ext cx="5027700" cy="290904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Special case of vector where its length is equal to one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Technically, </a:t>
            </a:r>
            <a:r>
              <a:rPr b="1" i="1" lang="en-US"/>
              <a:t>x</a:t>
            </a:r>
            <a:r>
              <a:rPr lang="en-US"/>
              <a:t> is a unit vector with “unit norm”, i.e.:  ||</a:t>
            </a:r>
            <a:r>
              <a:rPr b="1" i="1" lang="en-US"/>
              <a:t>x</a:t>
            </a:r>
            <a:r>
              <a:rPr lang="en-US"/>
              <a:t>|| = 1</a:t>
            </a:r>
            <a:endParaRPr/>
          </a:p>
        </p:txBody>
      </p:sp>
      <p:sp>
        <p:nvSpPr>
          <p:cNvPr id="297" name="Google Shape;297;p46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Vectors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idx="1" type="body"/>
          </p:nvPr>
        </p:nvSpPr>
        <p:spPr>
          <a:xfrm>
            <a:off x="842575" y="814775"/>
            <a:ext cx="77004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Over next few slides, we’ll skim over other common norms in ML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For our immediate purposes, only </a:t>
            </a:r>
            <a:r>
              <a:rPr i="1" lang="en-US"/>
              <a:t>L</a:t>
            </a:r>
            <a:r>
              <a:rPr baseline="30000" lang="en-US"/>
              <a:t>2</a:t>
            </a:r>
            <a:r>
              <a:rPr lang="en-US"/>
              <a:t> is important </a:t>
            </a:r>
            <a:endParaRPr/>
          </a:p>
        </p:txBody>
      </p:sp>
      <p:sp>
        <p:nvSpPr>
          <p:cNvPr id="303" name="Google Shape;303;p47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Beyond the </a:t>
            </a:r>
            <a:r>
              <a:rPr i="1" lang="en-US"/>
              <a:t>L</a:t>
            </a:r>
            <a:r>
              <a:rPr baseline="30000" lang="en-US"/>
              <a:t>2</a:t>
            </a:r>
            <a:r>
              <a:rPr lang="en-US"/>
              <a:t> Norm</a:t>
            </a:r>
            <a:endParaRPr baseline="30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Described by: 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Another common norm in ML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Varies linearly at all locations whether near or far from origin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Used whenever difference between zero and non-zero is key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accent5"/>
                </a:solidFill>
              </a:rPr>
              <a:t>Hands-on code demo</a:t>
            </a:r>
            <a:endParaRPr/>
          </a:p>
        </p:txBody>
      </p:sp>
      <p:sp>
        <p:nvSpPr>
          <p:cNvPr id="309" name="Google Shape;309;p48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L</a:t>
            </a:r>
            <a:r>
              <a:rPr baseline="30000" lang="en-US"/>
              <a:t>1</a:t>
            </a:r>
            <a:r>
              <a:rPr lang="en-US"/>
              <a:t> Norm</a:t>
            </a:r>
            <a:endParaRPr/>
          </a:p>
        </p:txBody>
      </p:sp>
      <p:pic>
        <p:nvPicPr>
          <p:cNvPr id="310" name="Google Shape;310;p48"/>
          <p:cNvPicPr preferRelativeResize="0"/>
          <p:nvPr/>
        </p:nvPicPr>
        <p:blipFill rotWithShape="1">
          <a:blip r:embed="rId3">
            <a:alphaModFix/>
          </a:blip>
          <a:srcRect b="6255" l="0" r="0" t="6255"/>
          <a:stretch/>
        </p:blipFill>
        <p:spPr>
          <a:xfrm>
            <a:off x="2909000" y="1250825"/>
            <a:ext cx="3326001" cy="11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lang="en-US"/>
              <a:t>POLL</a:t>
            </a:r>
            <a:endParaRPr b="0" i="0" sz="3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/>
              <a:t>Where are you?</a:t>
            </a:r>
            <a:endParaRPr/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 Americas</a:t>
            </a:r>
            <a:endParaRPr/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Europe / Middle East / Africa</a:t>
            </a:r>
            <a:endParaRPr/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Asia-Pacific</a:t>
            </a:r>
            <a:endParaRPr/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Extra-Terrestrial Space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/>
          <p:nvPr>
            <p:ph idx="1" type="body"/>
          </p:nvPr>
        </p:nvSpPr>
        <p:spPr>
          <a:xfrm>
            <a:off x="766375" y="814775"/>
            <a:ext cx="80277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Described by: 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Computationally cheaper to use than </a:t>
            </a:r>
            <a:r>
              <a:rPr i="1" lang="en-US"/>
              <a:t>L</a:t>
            </a:r>
            <a:r>
              <a:rPr baseline="30000" lang="en-US"/>
              <a:t>2</a:t>
            </a:r>
            <a:r>
              <a:rPr lang="en-US"/>
              <a:t> norm because: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Squared </a:t>
            </a:r>
            <a:r>
              <a:rPr i="1" lang="en-US"/>
              <a:t>L</a:t>
            </a:r>
            <a:r>
              <a:rPr baseline="30000" lang="en-US"/>
              <a:t>2</a:t>
            </a:r>
            <a:r>
              <a:rPr lang="en-US"/>
              <a:t> norm equals simply </a:t>
            </a:r>
            <a:r>
              <a:rPr b="1" i="1" lang="en-US"/>
              <a:t>x</a:t>
            </a:r>
            <a:r>
              <a:rPr baseline="30000" lang="en-US"/>
              <a:t>T</a:t>
            </a:r>
            <a:r>
              <a:rPr b="1" i="1" lang="en-US"/>
              <a:t>x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Derivative (used to train many ML algorithms) of element </a:t>
            </a:r>
            <a:r>
              <a:rPr i="1" lang="en-US"/>
              <a:t>x</a:t>
            </a:r>
            <a:r>
              <a:rPr lang="en-US"/>
              <a:t> requires that element alone, whereas </a:t>
            </a:r>
            <a:r>
              <a:rPr i="1" lang="en-US"/>
              <a:t>L</a:t>
            </a:r>
            <a:r>
              <a:rPr baseline="30000" lang="en-US"/>
              <a:t>2</a:t>
            </a:r>
            <a:r>
              <a:rPr lang="en-US"/>
              <a:t> norm requires </a:t>
            </a:r>
            <a:r>
              <a:rPr b="1" i="1" lang="en-US"/>
              <a:t>x</a:t>
            </a:r>
            <a:r>
              <a:rPr lang="en-US"/>
              <a:t> vector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Downside is it grows slowly near origin so can’t be used if distinguishing between zero and near-zero is important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accent5"/>
                </a:solidFill>
              </a:rPr>
              <a:t>Hands-on code demo</a:t>
            </a:r>
            <a:endParaRPr/>
          </a:p>
        </p:txBody>
      </p:sp>
      <p:sp>
        <p:nvSpPr>
          <p:cNvPr id="316" name="Google Shape;316;p49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Squared </a:t>
            </a:r>
            <a:r>
              <a:rPr i="1" lang="en-US"/>
              <a:t>L</a:t>
            </a:r>
            <a:r>
              <a:rPr baseline="30000" lang="en-US"/>
              <a:t>2</a:t>
            </a:r>
            <a:r>
              <a:rPr lang="en-US"/>
              <a:t> Norm</a:t>
            </a:r>
            <a:endParaRPr/>
          </a:p>
        </p:txBody>
      </p:sp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10661" l="0" r="0" t="10653"/>
          <a:stretch/>
        </p:blipFill>
        <p:spPr>
          <a:xfrm>
            <a:off x="2909000" y="717425"/>
            <a:ext cx="3326001" cy="11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Described by: 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Final norm we’ll discuss; also occurs frequently in ML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Returns the absolute value of the largest-magnitude element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accent5"/>
                </a:solidFill>
              </a:rPr>
              <a:t>Hands-on code demo</a:t>
            </a:r>
            <a:endParaRPr/>
          </a:p>
        </p:txBody>
      </p:sp>
      <p:sp>
        <p:nvSpPr>
          <p:cNvPr id="323" name="Google Shape;323;p50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 </a:t>
            </a:r>
            <a:r>
              <a:rPr lang="en-US"/>
              <a:t>Norm </a:t>
            </a:r>
            <a:r>
              <a:rPr lang="en-US">
                <a:solidFill>
                  <a:schemeClr val="lt1"/>
                </a:solidFill>
              </a:rPr>
              <a:t>(or </a:t>
            </a:r>
            <a:r>
              <a:rPr i="1" lang="en-US">
                <a:solidFill>
                  <a:schemeClr val="lt1"/>
                </a:solidFill>
              </a:rPr>
              <a:t>L</a:t>
            </a:r>
            <a:r>
              <a:rPr baseline="30000" lang="en-US">
                <a:solidFill>
                  <a:schemeClr val="lt1"/>
                </a:solidFill>
              </a:rPr>
              <a:t>∞</a:t>
            </a:r>
            <a:r>
              <a:rPr lang="en-US">
                <a:solidFill>
                  <a:schemeClr val="lt1"/>
                </a:solidFill>
              </a:rPr>
              <a:t> Norm)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 rotWithShape="1">
          <a:blip r:embed="rId3">
            <a:alphaModFix/>
          </a:blip>
          <a:srcRect b="3488" l="0" r="0" t="3488"/>
          <a:stretch/>
        </p:blipFill>
        <p:spPr>
          <a:xfrm>
            <a:off x="2909000" y="1250825"/>
            <a:ext cx="3326002" cy="11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/>
          <p:nvPr>
            <p:ph idx="1" type="body"/>
          </p:nvPr>
        </p:nvSpPr>
        <p:spPr>
          <a:xfrm>
            <a:off x="690175" y="814775"/>
            <a:ext cx="80226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Described by: 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i="1" lang="en-US"/>
              <a:t>p</a:t>
            </a:r>
            <a:r>
              <a:rPr lang="en-US"/>
              <a:t> must be: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 real number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Greater than or equal to one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Can derive </a:t>
            </a:r>
            <a:r>
              <a:rPr i="1" lang="en-US"/>
              <a:t>L</a:t>
            </a:r>
            <a:r>
              <a:rPr baseline="30000" lang="en-US"/>
              <a:t>1</a:t>
            </a:r>
            <a:r>
              <a:rPr lang="en-US"/>
              <a:t>, </a:t>
            </a:r>
            <a:r>
              <a:rPr i="1" lang="en-US"/>
              <a:t>L</a:t>
            </a:r>
            <a:r>
              <a:rPr baseline="30000" lang="en-US"/>
              <a:t>2</a:t>
            </a:r>
            <a:r>
              <a:rPr lang="en-US"/>
              <a:t>, and </a:t>
            </a:r>
            <a:r>
              <a:rPr i="1" lang="en-US"/>
              <a:t>L</a:t>
            </a:r>
            <a:r>
              <a:rPr baseline="30000" i="1" lang="en-US"/>
              <a:t>∞</a:t>
            </a:r>
            <a:r>
              <a:rPr lang="en-US"/>
              <a:t> norm formulae by substituting for </a:t>
            </a:r>
            <a:r>
              <a:rPr i="1" lang="en-US"/>
              <a:t>p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Norms, particularly </a:t>
            </a:r>
            <a:r>
              <a:rPr i="1" lang="en-US"/>
              <a:t>L</a:t>
            </a:r>
            <a:r>
              <a:rPr baseline="30000" lang="en-US"/>
              <a:t>1</a:t>
            </a:r>
            <a:r>
              <a:rPr lang="en-US"/>
              <a:t> and </a:t>
            </a:r>
            <a:r>
              <a:rPr i="1" lang="en-US"/>
              <a:t>L</a:t>
            </a:r>
            <a:r>
              <a:rPr baseline="30000" lang="en-US"/>
              <a:t>2</a:t>
            </a:r>
            <a:r>
              <a:rPr lang="en-US"/>
              <a:t>, used to regularize objective functions</a:t>
            </a:r>
            <a:endParaRPr/>
          </a:p>
        </p:txBody>
      </p:sp>
      <p:sp>
        <p:nvSpPr>
          <p:cNvPr id="330" name="Google Shape;330;p51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Generalized </a:t>
            </a:r>
            <a:r>
              <a:rPr i="1" lang="en-US"/>
              <a:t>L</a:t>
            </a:r>
            <a:r>
              <a:rPr baseline="30000" i="1" lang="en-US"/>
              <a:t>p</a:t>
            </a:r>
            <a:r>
              <a:rPr lang="en-US"/>
              <a:t> Norm</a:t>
            </a:r>
            <a:endParaRPr/>
          </a:p>
        </p:txBody>
      </p:sp>
      <p:pic>
        <p:nvPicPr>
          <p:cNvPr id="331" name="Google Shape;331;p51"/>
          <p:cNvPicPr preferRelativeResize="0"/>
          <p:nvPr/>
        </p:nvPicPr>
        <p:blipFill rotWithShape="1">
          <a:blip r:embed="rId3">
            <a:alphaModFix/>
          </a:blip>
          <a:srcRect b="8852" l="0" r="0" t="5199"/>
          <a:stretch/>
        </p:blipFill>
        <p:spPr>
          <a:xfrm>
            <a:off x="3093975" y="890975"/>
            <a:ext cx="3685400" cy="16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Can be scaled to represent </a:t>
            </a:r>
            <a:r>
              <a:rPr i="1" lang="en-US"/>
              <a:t>any</a:t>
            </a:r>
            <a:r>
              <a:rPr lang="en-US"/>
              <a:t> vector in a given </a:t>
            </a:r>
            <a:r>
              <a:rPr lang="en-US"/>
              <a:t>vector</a:t>
            </a:r>
            <a:r>
              <a:rPr lang="en-US"/>
              <a:t> space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Typically use unit vectors along axes of vector space </a:t>
            </a:r>
            <a:r>
              <a:rPr lang="en-US">
                <a:solidFill>
                  <a:schemeClr val="accent4"/>
                </a:solidFill>
              </a:rPr>
              <a:t>(shown)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37" name="Google Shape;337;p52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Basis Vectors</a:t>
            </a:r>
            <a:endParaRPr/>
          </a:p>
        </p:txBody>
      </p:sp>
      <p:pic>
        <p:nvPicPr>
          <p:cNvPr id="338" name="Google Shape;3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800" y="1748050"/>
            <a:ext cx="7127123" cy="285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b="1" i="1" lang="en-US"/>
              <a:t>x</a:t>
            </a:r>
            <a:r>
              <a:rPr lang="en-US"/>
              <a:t> and </a:t>
            </a:r>
            <a:r>
              <a:rPr b="1" i="1" lang="en-US"/>
              <a:t>y</a:t>
            </a:r>
            <a:r>
              <a:rPr lang="en-US"/>
              <a:t> are orthogonal vectors if </a:t>
            </a:r>
            <a:r>
              <a:rPr b="1" i="1" lang="en-US"/>
              <a:t>x</a:t>
            </a:r>
            <a:r>
              <a:rPr baseline="30000" lang="en-US"/>
              <a:t>T</a:t>
            </a:r>
            <a:r>
              <a:rPr b="1" i="1" lang="en-US"/>
              <a:t>y</a:t>
            </a:r>
            <a:r>
              <a:rPr lang="en-US"/>
              <a:t> = 0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Are at 90</a:t>
            </a:r>
            <a:r>
              <a:rPr baseline="30000" lang="en-US"/>
              <a:t>o</a:t>
            </a:r>
            <a:r>
              <a:rPr lang="en-US"/>
              <a:t> angle to each other </a:t>
            </a:r>
            <a:r>
              <a:rPr lang="en-US">
                <a:solidFill>
                  <a:srgbClr val="8A8B8D"/>
                </a:solidFill>
              </a:rPr>
              <a:t>(a</a:t>
            </a:r>
            <a:r>
              <a:rPr lang="en-US">
                <a:solidFill>
                  <a:srgbClr val="8A8B8D"/>
                </a:solidFill>
              </a:rPr>
              <a:t>ssuming non-zero norms) 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i="1" lang="en-US">
                <a:solidFill>
                  <a:srgbClr val="000000"/>
                </a:solidFill>
              </a:rPr>
              <a:t>n</a:t>
            </a:r>
            <a:r>
              <a:rPr lang="en-US">
                <a:solidFill>
                  <a:srgbClr val="000000"/>
                </a:solidFill>
              </a:rPr>
              <a:t>-dimensional space has max </a:t>
            </a:r>
            <a:r>
              <a:rPr i="1" lang="en-US">
                <a:solidFill>
                  <a:srgbClr val="000000"/>
                </a:solidFill>
              </a:rPr>
              <a:t>n</a:t>
            </a:r>
            <a:r>
              <a:rPr lang="en-US">
                <a:solidFill>
                  <a:srgbClr val="000000"/>
                </a:solidFill>
              </a:rPr>
              <a:t> mutually orthogonal vectors </a:t>
            </a:r>
            <a:r>
              <a:rPr lang="en-US">
                <a:solidFill>
                  <a:srgbClr val="8A8B8D"/>
                </a:solidFill>
              </a:rPr>
              <a:t>(again, assuming non-zero norms) 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b="1" lang="en-US">
                <a:solidFill>
                  <a:srgbClr val="000000"/>
                </a:solidFill>
              </a:rPr>
              <a:t>Orthonormal</a:t>
            </a:r>
            <a:r>
              <a:rPr lang="en-US">
                <a:solidFill>
                  <a:srgbClr val="000000"/>
                </a:solidFill>
              </a:rPr>
              <a:t> vectors are </a:t>
            </a:r>
            <a:r>
              <a:rPr lang="en-US">
                <a:solidFill>
                  <a:srgbClr val="000000"/>
                </a:solidFill>
              </a:rPr>
              <a:t>orthogonal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i="1" lang="en-US">
                <a:solidFill>
                  <a:srgbClr val="000000"/>
                </a:solidFill>
              </a:rPr>
              <a:t>and</a:t>
            </a:r>
            <a:r>
              <a:rPr lang="en-US">
                <a:solidFill>
                  <a:srgbClr val="000000"/>
                </a:solidFill>
              </a:rPr>
              <a:t> all have unit norm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>
                <a:solidFill>
                  <a:srgbClr val="000000"/>
                </a:solidFill>
              </a:rPr>
              <a:t>Basis vectors are an example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accent5"/>
                </a:solidFill>
              </a:rPr>
              <a:t>Hands-on code demo</a:t>
            </a:r>
            <a:endParaRPr i="1">
              <a:solidFill>
                <a:schemeClr val="accent5"/>
              </a:solidFill>
            </a:endParaRPr>
          </a:p>
        </p:txBody>
      </p:sp>
      <p:sp>
        <p:nvSpPr>
          <p:cNvPr id="344" name="Google Shape;344;p53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Orthogonal Vectors</a:t>
            </a:r>
            <a:endParaRPr/>
          </a:p>
        </p:txBody>
      </p:sp>
      <p:pic>
        <p:nvPicPr>
          <p:cNvPr id="345" name="Google Shape;345;p53"/>
          <p:cNvPicPr preferRelativeResize="0"/>
          <p:nvPr/>
        </p:nvPicPr>
        <p:blipFill rotWithShape="1">
          <a:blip r:embed="rId3">
            <a:alphaModFix/>
          </a:blip>
          <a:srcRect b="0" l="0" r="58165" t="11119"/>
          <a:stretch/>
        </p:blipFill>
        <p:spPr>
          <a:xfrm>
            <a:off x="5533725" y="2739900"/>
            <a:ext cx="2858951" cy="24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4"/>
          <p:cNvPicPr preferRelativeResize="0"/>
          <p:nvPr/>
        </p:nvPicPr>
        <p:blipFill rotWithShape="1">
          <a:blip r:embed="rId3">
            <a:alphaModFix/>
          </a:blip>
          <a:srcRect b="0" l="700" r="700" t="0"/>
          <a:stretch/>
        </p:blipFill>
        <p:spPr>
          <a:xfrm>
            <a:off x="4918825" y="3150575"/>
            <a:ext cx="3930801" cy="17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4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Two-dimensional array of numbers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Denoted in uppercase, italics, bold, e.g.: </a:t>
            </a:r>
            <a:r>
              <a:rPr b="1" i="1" lang="en-US"/>
              <a:t>X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Height given priority ahead of width in notation, i.e.: (n</a:t>
            </a:r>
            <a:r>
              <a:rPr baseline="-25000" lang="en-US"/>
              <a:t>row</a:t>
            </a:r>
            <a:r>
              <a:rPr lang="en-US"/>
              <a:t>, n</a:t>
            </a:r>
            <a:r>
              <a:rPr baseline="-25000" lang="en-US"/>
              <a:t>col</a:t>
            </a:r>
            <a:r>
              <a:rPr lang="en-US"/>
              <a:t>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If </a:t>
            </a:r>
            <a:r>
              <a:rPr b="1" i="1" lang="en-US"/>
              <a:t>X</a:t>
            </a:r>
            <a:r>
              <a:rPr lang="en-US"/>
              <a:t> has three rows and two columns, its shape is (3, 2)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Individual scalar elements denoted in uppercase, italics only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Element in top-right corner of matrix </a:t>
            </a:r>
            <a:r>
              <a:rPr b="1" i="1" lang="en-US"/>
              <a:t>X</a:t>
            </a:r>
            <a:r>
              <a:rPr lang="en-US"/>
              <a:t> above would be </a:t>
            </a:r>
            <a:r>
              <a:rPr i="1" lang="en-US"/>
              <a:t>X</a:t>
            </a:r>
            <a:r>
              <a:rPr baseline="-25000" lang="en-US"/>
              <a:t>1,2</a:t>
            </a:r>
            <a:endParaRPr baseline="-25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Colon represents an entire row or </a:t>
            </a:r>
            <a:r>
              <a:rPr lang="en-US"/>
              <a:t>column</a:t>
            </a:r>
            <a:r>
              <a:rPr lang="en-US"/>
              <a:t>: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Left column of </a:t>
            </a:r>
            <a:r>
              <a:rPr lang="en-US"/>
              <a:t>matrix </a:t>
            </a:r>
            <a:r>
              <a:rPr b="1" i="1" lang="en-US"/>
              <a:t>X</a:t>
            </a:r>
            <a:r>
              <a:rPr lang="en-US"/>
              <a:t> is </a:t>
            </a:r>
            <a:r>
              <a:rPr b="1" i="1" lang="en-US"/>
              <a:t>X</a:t>
            </a:r>
            <a:r>
              <a:rPr baseline="-25000" i="1" lang="en-US"/>
              <a:t>:,1</a:t>
            </a:r>
            <a:r>
              <a:rPr i="1" lang="en-US"/>
              <a:t> </a:t>
            </a:r>
            <a:r>
              <a:rPr lang="en-US"/>
              <a:t>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Middle row of matrix </a:t>
            </a:r>
            <a:r>
              <a:rPr b="1" i="1" lang="en-US"/>
              <a:t>X</a:t>
            </a:r>
            <a:r>
              <a:rPr lang="en-US"/>
              <a:t> is </a:t>
            </a:r>
            <a:r>
              <a:rPr b="1" i="1" lang="en-US"/>
              <a:t>X</a:t>
            </a:r>
            <a:r>
              <a:rPr baseline="-25000" i="1" lang="en-US"/>
              <a:t>2,:</a:t>
            </a:r>
            <a:r>
              <a:rPr i="1" lang="en-US"/>
              <a:t> 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>
                <a:solidFill>
                  <a:schemeClr val="accent5"/>
                </a:solidFill>
              </a:rPr>
              <a:t>Hands-on code demo</a:t>
            </a:r>
            <a:endParaRPr/>
          </a:p>
        </p:txBody>
      </p:sp>
      <p:sp>
        <p:nvSpPr>
          <p:cNvPr id="352" name="Google Shape;352;p54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Matrices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Upper-case, bold, italics, sans serif, e.g., </a:t>
            </a:r>
            <a:r>
              <a:rPr b="1" i="1" lang="en-US">
                <a:latin typeface="Verdana"/>
                <a:ea typeface="Verdana"/>
                <a:cs typeface="Verdana"/>
                <a:sym typeface="Verdana"/>
              </a:rPr>
              <a:t>X</a:t>
            </a:r>
            <a:endParaRPr b="1" i="1"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 a 4-tensor </a:t>
            </a:r>
            <a:r>
              <a:rPr b="1" i="1" lang="en-US">
                <a:latin typeface="Verdana"/>
                <a:ea typeface="Verdana"/>
                <a:cs typeface="Verdana"/>
                <a:sym typeface="Verdana"/>
              </a:rPr>
              <a:t>X</a:t>
            </a:r>
            <a:r>
              <a:rPr lang="en-US"/>
              <a:t>, element at position (</a:t>
            </a:r>
            <a:r>
              <a:rPr i="1" lang="en-US"/>
              <a:t>i</a:t>
            </a:r>
            <a:r>
              <a:rPr lang="en-US"/>
              <a:t>, </a:t>
            </a:r>
            <a:r>
              <a:rPr i="1" lang="en-US"/>
              <a:t>j</a:t>
            </a:r>
            <a:r>
              <a:rPr lang="en-US"/>
              <a:t>, </a:t>
            </a:r>
            <a:r>
              <a:rPr i="1" lang="en-US"/>
              <a:t>k</a:t>
            </a:r>
            <a:r>
              <a:rPr lang="en-US"/>
              <a:t>, </a:t>
            </a:r>
            <a:r>
              <a:rPr i="1" lang="en-US"/>
              <a:t>l</a:t>
            </a:r>
            <a:r>
              <a:rPr lang="en-US"/>
              <a:t>) denoted as </a:t>
            </a:r>
            <a:r>
              <a:rPr b="1" i="1" lang="en-US">
                <a:latin typeface="Verdana"/>
                <a:ea typeface="Verdana"/>
                <a:cs typeface="Verdana"/>
                <a:sym typeface="Verdana"/>
              </a:rPr>
              <a:t>X</a:t>
            </a:r>
            <a:r>
              <a:rPr baseline="-25000" lang="en-US"/>
              <a:t>(</a:t>
            </a:r>
            <a:r>
              <a:rPr baseline="-25000" i="1" lang="en-US"/>
              <a:t>i</a:t>
            </a:r>
            <a:r>
              <a:rPr baseline="-25000" lang="en-US"/>
              <a:t>, </a:t>
            </a:r>
            <a:r>
              <a:rPr baseline="-25000" i="1" lang="en-US"/>
              <a:t>j</a:t>
            </a:r>
            <a:r>
              <a:rPr baseline="-25000" lang="en-US"/>
              <a:t>, </a:t>
            </a:r>
            <a:r>
              <a:rPr baseline="-25000" i="1" lang="en-US"/>
              <a:t>k</a:t>
            </a:r>
            <a:r>
              <a:rPr baseline="-25000" lang="en-US"/>
              <a:t>, </a:t>
            </a:r>
            <a:r>
              <a:rPr baseline="-25000" i="1" lang="en-US"/>
              <a:t>l</a:t>
            </a:r>
            <a:r>
              <a:rPr baseline="-25000" lang="en-US"/>
              <a:t>)</a:t>
            </a:r>
            <a:endParaRPr baseline="-250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>
                <a:solidFill>
                  <a:schemeClr val="accent5"/>
                </a:solidFill>
              </a:rPr>
              <a:t>Hands-on code demo of Higher-Rank Tensors</a:t>
            </a:r>
            <a:endParaRPr baseline="-25000"/>
          </a:p>
        </p:txBody>
      </p:sp>
      <p:sp>
        <p:nvSpPr>
          <p:cNvPr id="358" name="Google Shape;358;p55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Generic Tensor Notation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What is the transpose of this </a:t>
            </a:r>
            <a:r>
              <a:rPr lang="en-US"/>
              <a:t>vector?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Using algebraic notation, what are the dimensions of this matrix </a:t>
            </a:r>
            <a:r>
              <a:rPr b="1" i="1" lang="en-US"/>
              <a:t>Y</a:t>
            </a:r>
            <a:r>
              <a:rPr lang="en-US"/>
              <a:t>? 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Using algebraic</a:t>
            </a:r>
            <a:r>
              <a:rPr lang="en-US"/>
              <a:t> notation, what is the position of the element in this matrix </a:t>
            </a:r>
            <a:r>
              <a:rPr b="1" i="1" lang="en-US"/>
              <a:t>Y</a:t>
            </a:r>
            <a:r>
              <a:rPr lang="en-US"/>
              <a:t> with the value of 17? </a:t>
            </a:r>
            <a:endParaRPr/>
          </a:p>
        </p:txBody>
      </p:sp>
      <p:sp>
        <p:nvSpPr>
          <p:cNvPr id="364" name="Google Shape;364;p56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Exercises </a:t>
            </a:r>
            <a:endParaRPr/>
          </a:p>
        </p:txBody>
      </p:sp>
      <p:pic>
        <p:nvPicPr>
          <p:cNvPr id="365" name="Google Shape;365;p56"/>
          <p:cNvPicPr preferRelativeResize="0"/>
          <p:nvPr/>
        </p:nvPicPr>
        <p:blipFill rotWithShape="1">
          <a:blip r:embed="rId3">
            <a:alphaModFix/>
          </a:blip>
          <a:srcRect b="13751" l="0" r="78537" t="7755"/>
          <a:stretch/>
        </p:blipFill>
        <p:spPr>
          <a:xfrm>
            <a:off x="5705025" y="652675"/>
            <a:ext cx="766925" cy="15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425" y="2923150"/>
            <a:ext cx="2555000" cy="10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1.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2. 	(2, 4)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3.	</a:t>
            </a:r>
            <a:r>
              <a:rPr i="1" lang="en-US"/>
              <a:t>Y</a:t>
            </a:r>
            <a:r>
              <a:rPr baseline="-25000" i="1" lang="en-US"/>
              <a:t>2,3</a:t>
            </a:r>
            <a:endParaRPr baseline="-25000"/>
          </a:p>
        </p:txBody>
      </p:sp>
      <p:sp>
        <p:nvSpPr>
          <p:cNvPr id="372" name="Google Shape;372;p57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Solutions</a:t>
            </a:r>
            <a:endParaRPr/>
          </a:p>
        </p:txBody>
      </p:sp>
      <p:pic>
        <p:nvPicPr>
          <p:cNvPr id="373" name="Google Shape;3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00" y="586175"/>
            <a:ext cx="3573276" cy="20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Linear Algebra</a:t>
            </a:r>
            <a:endParaRPr/>
          </a:p>
        </p:txBody>
      </p:sp>
      <p:sp>
        <p:nvSpPr>
          <p:cNvPr id="379" name="Google Shape;379;p58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Data Structures for Algebra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b="1" lang="en-US">
                <a:solidFill>
                  <a:schemeClr val="dk2"/>
                </a:solidFill>
              </a:rPr>
              <a:t>Common Tensor Operations</a:t>
            </a:r>
            <a:endParaRPr b="1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Matrix Properties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POLL</a:t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34290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What are you? </a:t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Developer / Engineer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Scientist / Analyst / Statistician / Mathematician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Combination of the Above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Other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000"/>
              <a:buFont typeface="Calibri"/>
              <a:buChar char="•"/>
            </a:pPr>
            <a:r>
              <a:rPr lang="en-US"/>
              <a:t>Tensor Transposition</a:t>
            </a:r>
            <a:endParaRPr/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000"/>
              <a:buFont typeface="Calibri"/>
              <a:buChar char="•"/>
            </a:pPr>
            <a:r>
              <a:rPr lang="en-US"/>
              <a:t>Basic Tensor Arithmetic</a:t>
            </a:r>
            <a:endParaRPr/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000"/>
              <a:buFont typeface="Calibri"/>
              <a:buChar char="•"/>
            </a:pPr>
            <a:r>
              <a:rPr lang="en-US"/>
              <a:t>Reduction</a:t>
            </a:r>
            <a:endParaRPr/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000"/>
              <a:buFont typeface="Calibri"/>
              <a:buChar char="•"/>
            </a:pPr>
            <a:r>
              <a:rPr lang="en-US"/>
              <a:t>The Dot Product</a:t>
            </a:r>
            <a:endParaRPr/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000"/>
              <a:buFont typeface="Calibri"/>
              <a:buChar char="•"/>
            </a:pPr>
            <a:r>
              <a:rPr lang="en-US"/>
              <a:t>Solving Linear Systems</a:t>
            </a:r>
            <a:endParaRPr/>
          </a:p>
        </p:txBody>
      </p:sp>
      <p:sp>
        <p:nvSpPr>
          <p:cNvPr id="385" name="Google Shape;385;p59"/>
          <p:cNvSpPr txBox="1"/>
          <p:nvPr/>
        </p:nvSpPr>
        <p:spPr>
          <a:xfrm>
            <a:off x="842575" y="0"/>
            <a:ext cx="70419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Segment</a:t>
            </a: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2: Tensor Operations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idx="1" type="body"/>
          </p:nvPr>
        </p:nvSpPr>
        <p:spPr>
          <a:xfrm>
            <a:off x="315950" y="737000"/>
            <a:ext cx="87090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Transpose of scalar is itself, e.g.: 	</a:t>
            </a:r>
            <a:r>
              <a:rPr i="1" lang="en-US"/>
              <a:t>x</a:t>
            </a:r>
            <a:r>
              <a:rPr baseline="30000" lang="en-US">
                <a:solidFill>
                  <a:schemeClr val="accent6"/>
                </a:solidFill>
              </a:rPr>
              <a:t>T</a:t>
            </a:r>
            <a:r>
              <a:rPr lang="en-US"/>
              <a:t> = </a:t>
            </a:r>
            <a:r>
              <a:rPr i="1" lang="en-US"/>
              <a:t>x</a:t>
            </a:r>
            <a:endParaRPr i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Transpose of vector, seen earlier, converts column to row (and vice versa)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Scalar and vector transposition are special cases of </a:t>
            </a:r>
            <a:r>
              <a:rPr b="1" lang="en-US"/>
              <a:t>matrix transposition</a:t>
            </a:r>
            <a:r>
              <a:rPr lang="en-US"/>
              <a:t>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Flip of axes over </a:t>
            </a:r>
            <a:r>
              <a:rPr b="1" lang="en-US">
                <a:solidFill>
                  <a:schemeClr val="accent6"/>
                </a:solidFill>
              </a:rPr>
              <a:t>main diagonal</a:t>
            </a:r>
            <a:r>
              <a:rPr lang="en-US">
                <a:solidFill>
                  <a:schemeClr val="accent6"/>
                </a:solidFill>
              </a:rPr>
              <a:t> </a:t>
            </a:r>
            <a:r>
              <a:rPr lang="en-US">
                <a:solidFill>
                  <a:srgbClr val="000000"/>
                </a:solidFill>
              </a:rPr>
              <a:t>such that: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</a:rPr>
              <a:t>	(</a:t>
            </a:r>
            <a:r>
              <a:rPr i="1" lang="en-US" sz="3200">
                <a:solidFill>
                  <a:srgbClr val="000000"/>
                </a:solidFill>
              </a:rPr>
              <a:t>X</a:t>
            </a:r>
            <a:r>
              <a:rPr baseline="30000" lang="en-US" sz="3200">
                <a:solidFill>
                  <a:schemeClr val="accent6"/>
                </a:solidFill>
              </a:rPr>
              <a:t>T</a:t>
            </a:r>
            <a:r>
              <a:rPr lang="en-US" sz="3200">
                <a:solidFill>
                  <a:srgbClr val="000000"/>
                </a:solidFill>
              </a:rPr>
              <a:t>)</a:t>
            </a:r>
            <a:r>
              <a:rPr baseline="-25000" i="1" lang="en-US" sz="3200">
                <a:solidFill>
                  <a:schemeClr val="accent2"/>
                </a:solidFill>
              </a:rPr>
              <a:t>i</a:t>
            </a:r>
            <a:r>
              <a:rPr baseline="-25000" lang="en-US" sz="3200">
                <a:solidFill>
                  <a:srgbClr val="000000"/>
                </a:solidFill>
              </a:rPr>
              <a:t>,</a:t>
            </a:r>
            <a:r>
              <a:rPr baseline="-25000" i="1" lang="en-US" sz="3200">
                <a:solidFill>
                  <a:schemeClr val="dk2"/>
                </a:solidFill>
              </a:rPr>
              <a:t>j</a:t>
            </a:r>
            <a:r>
              <a:rPr lang="en-US" sz="3200">
                <a:solidFill>
                  <a:srgbClr val="000000"/>
                </a:solidFill>
              </a:rPr>
              <a:t> = </a:t>
            </a:r>
            <a:r>
              <a:rPr i="1" lang="en-US" sz="3200">
                <a:solidFill>
                  <a:srgbClr val="000000"/>
                </a:solidFill>
              </a:rPr>
              <a:t>X</a:t>
            </a:r>
            <a:r>
              <a:rPr baseline="-25000" i="1" lang="en-US" sz="3200">
                <a:solidFill>
                  <a:schemeClr val="dk2"/>
                </a:solidFill>
              </a:rPr>
              <a:t>j</a:t>
            </a:r>
            <a:r>
              <a:rPr baseline="-25000" lang="en-US" sz="3200">
                <a:solidFill>
                  <a:srgbClr val="000000"/>
                </a:solidFill>
              </a:rPr>
              <a:t>,</a:t>
            </a:r>
            <a:r>
              <a:rPr baseline="-25000" i="1" lang="en-US" sz="3200">
                <a:solidFill>
                  <a:schemeClr val="accent2"/>
                </a:solidFill>
              </a:rPr>
              <a:t>i</a:t>
            </a:r>
            <a:endParaRPr baseline="-25000" i="1" sz="32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>
                <a:solidFill>
                  <a:schemeClr val="accent5"/>
                </a:solidFill>
              </a:rPr>
              <a:t>Hands-on code demo</a:t>
            </a:r>
            <a:endParaRPr>
              <a:solidFill>
                <a:srgbClr val="8A8B8D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A8B8D"/>
              </a:solidFill>
            </a:endParaRPr>
          </a:p>
        </p:txBody>
      </p:sp>
      <p:sp>
        <p:nvSpPr>
          <p:cNvPr id="391" name="Google Shape;391;p60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 Transposition</a:t>
            </a:r>
            <a:endParaRPr/>
          </a:p>
        </p:txBody>
      </p:sp>
      <p:pic>
        <p:nvPicPr>
          <p:cNvPr id="392" name="Google Shape;392;p60"/>
          <p:cNvPicPr preferRelativeResize="0"/>
          <p:nvPr/>
        </p:nvPicPr>
        <p:blipFill rotWithShape="1">
          <a:blip r:embed="rId3">
            <a:alphaModFix/>
          </a:blip>
          <a:srcRect b="0" l="0" r="0" t="5276"/>
          <a:stretch/>
        </p:blipFill>
        <p:spPr>
          <a:xfrm>
            <a:off x="2606025" y="2870475"/>
            <a:ext cx="6614175" cy="21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What is </a:t>
            </a:r>
            <a:r>
              <a:rPr b="1" i="1" lang="en-US"/>
              <a:t>Y</a:t>
            </a:r>
            <a:r>
              <a:rPr baseline="30000" lang="en-US"/>
              <a:t>T</a:t>
            </a:r>
            <a:r>
              <a:rPr lang="en-US"/>
              <a:t>? 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What is the Hadamard product of these matrices? </a:t>
            </a:r>
            <a:endParaRPr/>
          </a:p>
          <a:p>
            <a:pPr indent="0" lvl="0" marL="45720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What is the dot product of the tensors </a:t>
            </a:r>
            <a:r>
              <a:rPr b="1" i="1" lang="en-US"/>
              <a:t>w</a:t>
            </a:r>
            <a:r>
              <a:rPr b="1" lang="en-US"/>
              <a:t> </a:t>
            </a:r>
            <a:r>
              <a:rPr lang="en-US"/>
              <a:t>and </a:t>
            </a:r>
            <a:r>
              <a:rPr b="1" i="1" lang="en-US"/>
              <a:t>x</a:t>
            </a:r>
            <a:r>
              <a:rPr lang="en-US"/>
              <a:t>? </a:t>
            </a:r>
            <a:endParaRPr/>
          </a:p>
        </p:txBody>
      </p:sp>
      <p:sp>
        <p:nvSpPr>
          <p:cNvPr id="398" name="Google Shape;398;p61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Exercises</a:t>
            </a:r>
            <a:endParaRPr/>
          </a:p>
        </p:txBody>
      </p:sp>
      <p:pic>
        <p:nvPicPr>
          <p:cNvPr id="399" name="Google Shape;3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75" y="634950"/>
            <a:ext cx="2555000" cy="10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7187" y="2071152"/>
            <a:ext cx="3124376" cy="10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3260" y="3579425"/>
            <a:ext cx="2412274" cy="116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2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Solutions</a:t>
            </a:r>
            <a:endParaRPr/>
          </a:p>
        </p:txBody>
      </p:sp>
      <p:pic>
        <p:nvPicPr>
          <p:cNvPr id="407" name="Google Shape;4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25" y="772925"/>
            <a:ext cx="2440425" cy="216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8800" y="1375201"/>
            <a:ext cx="4746499" cy="96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3900" y="3325250"/>
            <a:ext cx="6006399" cy="14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3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1.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2.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3. 15</a:t>
            </a:r>
            <a:endParaRPr/>
          </a:p>
        </p:txBody>
      </p:sp>
      <p:sp>
        <p:nvSpPr>
          <p:cNvPr id="415" name="Google Shape;415;p63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Answers</a:t>
            </a:r>
            <a:endParaRPr/>
          </a:p>
        </p:txBody>
      </p:sp>
      <p:pic>
        <p:nvPicPr>
          <p:cNvPr id="416" name="Google Shape;416;p63"/>
          <p:cNvPicPr preferRelativeResize="0"/>
          <p:nvPr/>
        </p:nvPicPr>
        <p:blipFill rotWithShape="1">
          <a:blip r:embed="rId3">
            <a:alphaModFix/>
          </a:blip>
          <a:srcRect b="0" l="0" r="0" t="10354"/>
          <a:stretch/>
        </p:blipFill>
        <p:spPr>
          <a:xfrm>
            <a:off x="1288350" y="783900"/>
            <a:ext cx="2331300" cy="18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3"/>
          <p:cNvPicPr preferRelativeResize="0"/>
          <p:nvPr/>
        </p:nvPicPr>
        <p:blipFill rotWithShape="1">
          <a:blip r:embed="rId4">
            <a:alphaModFix/>
          </a:blip>
          <a:srcRect b="0" l="71640" r="0" t="0"/>
          <a:stretch/>
        </p:blipFill>
        <p:spPr>
          <a:xfrm>
            <a:off x="1288348" y="2663750"/>
            <a:ext cx="1396077" cy="10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In the next segment, we’ll cover enough theory to use matrices to solve some simple linear systems </a:t>
            </a:r>
            <a:r>
              <a:rPr i="1" lang="en-US"/>
              <a:t>computationally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To understand the problem of solving linear systems more intimately, let’s first solve some </a:t>
            </a:r>
            <a:r>
              <a:rPr i="1" lang="en-US"/>
              <a:t>algebraically on paper</a:t>
            </a:r>
            <a:r>
              <a:rPr lang="en-US"/>
              <a:t>.</a:t>
            </a:r>
            <a:endParaRPr/>
          </a:p>
        </p:txBody>
      </p:sp>
      <p:sp>
        <p:nvSpPr>
          <p:cNvPr id="423" name="Google Shape;423;p64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Solving Linear Systems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b="1" lang="en-US"/>
              <a:t>Method 1: Substitution</a:t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Use whenever there’s a variable in system with coefficient of 1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For example, when solving for </a:t>
            </a:r>
            <a:r>
              <a:rPr i="1" lang="en-US"/>
              <a:t>x</a:t>
            </a:r>
            <a:r>
              <a:rPr lang="en-US"/>
              <a:t> and </a:t>
            </a:r>
            <a:r>
              <a:rPr i="1" lang="en-US"/>
              <a:t>y</a:t>
            </a:r>
            <a:r>
              <a:rPr lang="en-US"/>
              <a:t> in the following system: </a:t>
            </a:r>
            <a:endParaRPr/>
          </a:p>
          <a:p>
            <a:pPr indent="45720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		</a:t>
            </a:r>
            <a:r>
              <a:rPr i="1" lang="en-US"/>
              <a:t>y</a:t>
            </a:r>
            <a:r>
              <a:rPr lang="en-US"/>
              <a:t> = </a:t>
            </a:r>
            <a:r>
              <a:rPr b="1" lang="en-US">
                <a:solidFill>
                  <a:schemeClr val="accent6"/>
                </a:solidFill>
              </a:rPr>
              <a:t>3</a:t>
            </a:r>
            <a:r>
              <a:rPr b="1" i="1" lang="en-US">
                <a:solidFill>
                  <a:schemeClr val="accent6"/>
                </a:solidFill>
              </a:rPr>
              <a:t>x</a:t>
            </a:r>
            <a:endParaRPr b="1"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	-5</a:t>
            </a:r>
            <a:r>
              <a:rPr i="1" lang="en-US"/>
              <a:t>x</a:t>
            </a:r>
            <a:r>
              <a:rPr lang="en-US"/>
              <a:t> + 2</a:t>
            </a:r>
            <a:r>
              <a:rPr b="1" i="1" lang="en-US">
                <a:solidFill>
                  <a:schemeClr val="accent6"/>
                </a:solidFill>
              </a:rPr>
              <a:t>y</a:t>
            </a:r>
            <a:r>
              <a:rPr lang="en-US"/>
              <a:t> = 2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...we can substitute </a:t>
            </a:r>
            <a:r>
              <a:rPr b="1" i="1" lang="en-US">
                <a:solidFill>
                  <a:schemeClr val="accent6"/>
                </a:solidFill>
              </a:rPr>
              <a:t>y</a:t>
            </a:r>
            <a:r>
              <a:rPr lang="en-US"/>
              <a:t> with </a:t>
            </a:r>
            <a:r>
              <a:rPr b="1" lang="en-US">
                <a:solidFill>
                  <a:schemeClr val="accent6"/>
                </a:solidFill>
              </a:rPr>
              <a:t>3</a:t>
            </a:r>
            <a:r>
              <a:rPr b="1" i="1" lang="en-US">
                <a:solidFill>
                  <a:schemeClr val="accent6"/>
                </a:solidFill>
              </a:rPr>
              <a:t>x</a:t>
            </a:r>
            <a:r>
              <a:rPr lang="en-US"/>
              <a:t> in the second equation.</a:t>
            </a:r>
            <a:endParaRPr/>
          </a:p>
        </p:txBody>
      </p:sp>
      <p:sp>
        <p:nvSpPr>
          <p:cNvPr id="429" name="Google Shape;429;p65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Solving Linear Systems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Substitution</a:t>
            </a:r>
            <a:endParaRPr/>
          </a:p>
        </p:txBody>
      </p:sp>
      <p:pic>
        <p:nvPicPr>
          <p:cNvPr id="435" name="Google Shape;43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00" y="652375"/>
            <a:ext cx="5833100" cy="414520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6"/>
          <p:cNvSpPr txBox="1"/>
          <p:nvPr/>
        </p:nvSpPr>
        <p:spPr>
          <a:xfrm>
            <a:off x="6440950" y="4342650"/>
            <a:ext cx="28803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Hands-on code demo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7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Solve for the unknowns in the following systems of equations: 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AutoNum type="arabicPeriod"/>
            </a:pPr>
            <a:r>
              <a:rPr i="1" lang="en-US"/>
              <a:t>x</a:t>
            </a:r>
            <a:r>
              <a:rPr lang="en-US"/>
              <a:t> + </a:t>
            </a:r>
            <a:r>
              <a:rPr i="1" lang="en-US"/>
              <a:t>y</a:t>
            </a:r>
            <a:r>
              <a:rPr lang="en-US"/>
              <a:t> = 6   and   2</a:t>
            </a:r>
            <a:r>
              <a:rPr i="1" lang="en-US"/>
              <a:t>x</a:t>
            </a:r>
            <a:r>
              <a:rPr lang="en-US"/>
              <a:t> + 3</a:t>
            </a:r>
            <a:r>
              <a:rPr i="1" lang="en-US"/>
              <a:t>y</a:t>
            </a:r>
            <a:r>
              <a:rPr lang="en-US"/>
              <a:t> = 16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2.	</a:t>
            </a:r>
            <a:r>
              <a:rPr lang="en-US"/>
              <a:t>-</a:t>
            </a:r>
            <a:r>
              <a:rPr i="1" lang="en-US"/>
              <a:t>x</a:t>
            </a:r>
            <a:r>
              <a:rPr lang="en-US"/>
              <a:t> + 4</a:t>
            </a:r>
            <a:r>
              <a:rPr i="1" lang="en-US"/>
              <a:t>y</a:t>
            </a:r>
            <a:r>
              <a:rPr lang="en-US"/>
              <a:t> = 0   and   2</a:t>
            </a:r>
            <a:r>
              <a:rPr i="1" lang="en-US"/>
              <a:t>x</a:t>
            </a:r>
            <a:r>
              <a:rPr lang="en-US"/>
              <a:t> - 5</a:t>
            </a:r>
            <a:r>
              <a:rPr i="1" lang="en-US"/>
              <a:t>y</a:t>
            </a:r>
            <a:r>
              <a:rPr lang="en-US"/>
              <a:t> = -6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3.	</a:t>
            </a:r>
            <a:r>
              <a:rPr i="1" lang="en-US"/>
              <a:t>y</a:t>
            </a:r>
            <a:r>
              <a:rPr lang="en-US"/>
              <a:t> = 4</a:t>
            </a:r>
            <a:r>
              <a:rPr i="1" lang="en-US"/>
              <a:t>x</a:t>
            </a:r>
            <a:r>
              <a:rPr lang="en-US"/>
              <a:t> + 1   and   -4</a:t>
            </a:r>
            <a:r>
              <a:rPr i="1" lang="en-US"/>
              <a:t>x</a:t>
            </a:r>
            <a:r>
              <a:rPr lang="en-US"/>
              <a:t> + </a:t>
            </a:r>
            <a:r>
              <a:rPr i="1" lang="en-US"/>
              <a:t>y</a:t>
            </a:r>
            <a:r>
              <a:rPr lang="en-US"/>
              <a:t> = 2</a:t>
            </a:r>
            <a:endParaRPr/>
          </a:p>
        </p:txBody>
      </p:sp>
      <p:sp>
        <p:nvSpPr>
          <p:cNvPr id="442" name="Google Shape;442;p67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8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(2, 4)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(-8, -2)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No solution.</a:t>
            </a:r>
            <a:endParaRPr/>
          </a:p>
        </p:txBody>
      </p:sp>
      <p:sp>
        <p:nvSpPr>
          <p:cNvPr id="448" name="Google Shape;448;p68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POLL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34290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What is your level of familiarity with Linear Algebra? </a:t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Little to no exposure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Some understanding of the theory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Deep understanding of the theory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Deep understanding of the theory and experience applying linear algebra operations with code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9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b="1" lang="en-US"/>
              <a:t>Method 2: Elimination</a:t>
            </a:r>
            <a:endParaRPr b="1"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Typically best option if no variable in system has coefficient of 1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Use </a:t>
            </a:r>
            <a:r>
              <a:rPr i="1" lang="en-US"/>
              <a:t>addition property</a:t>
            </a:r>
            <a:r>
              <a:rPr lang="en-US"/>
              <a:t> of equations to eliminate variables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If necessary, multiply one or both equations to make elimination of a variable possible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For example, solve for the unknowns in the following system: 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			</a:t>
            </a:r>
            <a:r>
              <a:rPr b="1" lang="en-US">
                <a:solidFill>
                  <a:schemeClr val="accent2"/>
                </a:solidFill>
              </a:rPr>
              <a:t>2</a:t>
            </a:r>
            <a:r>
              <a:rPr b="1" i="1" lang="en-US">
                <a:solidFill>
                  <a:schemeClr val="accent2"/>
                </a:solidFill>
              </a:rPr>
              <a:t>x</a:t>
            </a:r>
            <a:r>
              <a:rPr lang="en-US"/>
              <a:t> - 3</a:t>
            </a:r>
            <a:r>
              <a:rPr i="1" lang="en-US"/>
              <a:t>y</a:t>
            </a:r>
            <a:r>
              <a:rPr lang="en-US"/>
              <a:t> = 15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			</a:t>
            </a:r>
            <a:r>
              <a:rPr b="1" lang="en-US">
                <a:solidFill>
                  <a:schemeClr val="accent2"/>
                </a:solidFill>
              </a:rPr>
              <a:t>4</a:t>
            </a:r>
            <a:r>
              <a:rPr b="1" i="1" lang="en-US">
                <a:solidFill>
                  <a:schemeClr val="accent2"/>
                </a:solidFill>
              </a:rPr>
              <a:t>x</a:t>
            </a:r>
            <a:r>
              <a:rPr lang="en-US"/>
              <a:t> + 10</a:t>
            </a:r>
            <a:r>
              <a:rPr i="1" lang="en-US"/>
              <a:t>y</a:t>
            </a:r>
            <a:r>
              <a:rPr lang="en-US"/>
              <a:t> = 14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...by multiplying the first equation by </a:t>
            </a:r>
            <a:r>
              <a:rPr b="1" lang="en-US">
                <a:solidFill>
                  <a:schemeClr val="accent2"/>
                </a:solidFill>
              </a:rPr>
              <a:t>-2</a:t>
            </a:r>
            <a:r>
              <a:rPr lang="en-US"/>
              <a:t> and adding the equations.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9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Solving Linear Systems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0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Elimination</a:t>
            </a:r>
            <a:endParaRPr/>
          </a:p>
        </p:txBody>
      </p:sp>
      <p:pic>
        <p:nvPicPr>
          <p:cNvPr id="460" name="Google Shape;46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100" y="644525"/>
            <a:ext cx="5549400" cy="43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70"/>
          <p:cNvSpPr txBox="1"/>
          <p:nvPr/>
        </p:nvSpPr>
        <p:spPr>
          <a:xfrm>
            <a:off x="6517150" y="4418850"/>
            <a:ext cx="28803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Hands-on code demo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1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Solve for the unknowns in the following systems of equations: 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4</a:t>
            </a:r>
            <a:r>
              <a:rPr i="1" lang="en-US"/>
              <a:t>x</a:t>
            </a:r>
            <a:r>
              <a:rPr lang="en-US"/>
              <a:t> - 3</a:t>
            </a:r>
            <a:r>
              <a:rPr i="1" lang="en-US"/>
              <a:t>y</a:t>
            </a:r>
            <a:r>
              <a:rPr lang="en-US"/>
              <a:t> = 25   and   -3</a:t>
            </a:r>
            <a:r>
              <a:rPr i="1" lang="en-US"/>
              <a:t>x</a:t>
            </a:r>
            <a:r>
              <a:rPr lang="en-US"/>
              <a:t> + 8</a:t>
            </a:r>
            <a:r>
              <a:rPr i="1" lang="en-US"/>
              <a:t>y</a:t>
            </a:r>
            <a:r>
              <a:rPr lang="en-US"/>
              <a:t> = 10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2.	-9</a:t>
            </a:r>
            <a:r>
              <a:rPr i="1" lang="en-US"/>
              <a:t>x</a:t>
            </a:r>
            <a:r>
              <a:rPr lang="en-US"/>
              <a:t> - 15</a:t>
            </a:r>
            <a:r>
              <a:rPr i="1" lang="en-US"/>
              <a:t>y</a:t>
            </a:r>
            <a:r>
              <a:rPr lang="en-US"/>
              <a:t> = -15   and   3</a:t>
            </a:r>
            <a:r>
              <a:rPr i="1" lang="en-US"/>
              <a:t>x</a:t>
            </a:r>
            <a:r>
              <a:rPr lang="en-US"/>
              <a:t> + 5</a:t>
            </a:r>
            <a:r>
              <a:rPr i="1" lang="en-US"/>
              <a:t>y</a:t>
            </a:r>
            <a:r>
              <a:rPr lang="en-US"/>
              <a:t> = -10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3.	4</a:t>
            </a:r>
            <a:r>
              <a:rPr i="1" lang="en-US"/>
              <a:t>x</a:t>
            </a:r>
            <a:r>
              <a:rPr lang="en-US"/>
              <a:t> + 2</a:t>
            </a:r>
            <a:r>
              <a:rPr i="1" lang="en-US"/>
              <a:t>y</a:t>
            </a:r>
            <a:r>
              <a:rPr lang="en-US"/>
              <a:t> = 4   and   -5</a:t>
            </a:r>
            <a:r>
              <a:rPr i="1" lang="en-US"/>
              <a:t>x</a:t>
            </a:r>
            <a:r>
              <a:rPr lang="en-US"/>
              <a:t> - 3</a:t>
            </a:r>
            <a:r>
              <a:rPr i="1" lang="en-US"/>
              <a:t>y</a:t>
            </a:r>
            <a:r>
              <a:rPr lang="en-US"/>
              <a:t> = -7</a:t>
            </a:r>
            <a:endParaRPr/>
          </a:p>
        </p:txBody>
      </p:sp>
      <p:sp>
        <p:nvSpPr>
          <p:cNvPr id="467" name="Google Shape;467;p71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2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(10, 5)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No solution.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(-1, 4)</a:t>
            </a:r>
            <a:endParaRPr/>
          </a:p>
        </p:txBody>
      </p:sp>
      <p:sp>
        <p:nvSpPr>
          <p:cNvPr id="473" name="Google Shape;473;p72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Solutions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3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 to Linear Algebra</a:t>
            </a:r>
            <a:endParaRPr/>
          </a:p>
        </p:txBody>
      </p:sp>
      <p:sp>
        <p:nvSpPr>
          <p:cNvPr id="479" name="Google Shape;479;p73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Data Structures for Algebra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Common Tensor Operations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b="1" lang="en-US">
                <a:solidFill>
                  <a:schemeClr val="dk2"/>
                </a:solidFill>
              </a:rPr>
              <a:t>Matrix Properties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4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 Frobenius Norm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Matrix Multiplication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Symmetric and Identity Matrices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Matrix Inversion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Diagonal Matrices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Orthogonal Matrices</a:t>
            </a:r>
            <a:endParaRPr/>
          </a:p>
        </p:txBody>
      </p:sp>
      <p:sp>
        <p:nvSpPr>
          <p:cNvPr id="485" name="Google Shape;485;p74"/>
          <p:cNvSpPr txBox="1"/>
          <p:nvPr/>
        </p:nvSpPr>
        <p:spPr>
          <a:xfrm>
            <a:off x="842575" y="0"/>
            <a:ext cx="70419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Segment 3: Matrix Properties</a:t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5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Frobenius Norm</a:t>
            </a:r>
            <a:endParaRPr/>
          </a:p>
        </p:txBody>
      </p:sp>
      <p:sp>
        <p:nvSpPr>
          <p:cNvPr id="491" name="Google Shape;491;p75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Described by: 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Analogous to </a:t>
            </a:r>
            <a:r>
              <a:rPr i="1" lang="en-US"/>
              <a:t>L</a:t>
            </a:r>
            <a:r>
              <a:rPr baseline="30000" lang="en-US"/>
              <a:t>2</a:t>
            </a:r>
            <a:r>
              <a:rPr lang="en-US"/>
              <a:t> norm of vector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Measures the size of matrix in terms of Euclidean distance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It’s the sum of the magnitude of all the vectors in </a:t>
            </a:r>
            <a:r>
              <a:rPr b="1" i="1" lang="en-US"/>
              <a:t>X</a:t>
            </a:r>
            <a:endParaRPr b="1" i="1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accent5"/>
                </a:solidFill>
              </a:rPr>
              <a:t>Hands-on code demo</a:t>
            </a:r>
            <a:endParaRPr/>
          </a:p>
        </p:txBody>
      </p:sp>
      <p:pic>
        <p:nvPicPr>
          <p:cNvPr id="492" name="Google Shape;4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175" y="814775"/>
            <a:ext cx="3661450" cy="15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6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Matrix Multiplication</a:t>
            </a:r>
            <a:endParaRPr/>
          </a:p>
        </p:txBody>
      </p:sp>
      <p:pic>
        <p:nvPicPr>
          <p:cNvPr id="498" name="Google Shape;49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213" y="684575"/>
            <a:ext cx="6814767" cy="44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7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>
                <a:solidFill>
                  <a:schemeClr val="accent5"/>
                </a:solidFill>
              </a:rPr>
              <a:t>Hands-on code demo</a:t>
            </a:r>
            <a:endParaRPr/>
          </a:p>
        </p:txBody>
      </p:sp>
      <p:sp>
        <p:nvSpPr>
          <p:cNvPr id="504" name="Google Shape;504;p77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Matrix Multiplication (with a Vector)</a:t>
            </a:r>
            <a:endParaRPr/>
          </a:p>
        </p:txBody>
      </p:sp>
      <p:pic>
        <p:nvPicPr>
          <p:cNvPr id="505" name="Google Shape;50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5" y="930413"/>
            <a:ext cx="9143999" cy="272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8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</a:t>
            </a:r>
            <a:r>
              <a:rPr lang="en-US"/>
              <a:t>Matrix-by-)Matrix Multiplication</a:t>
            </a:r>
            <a:endParaRPr/>
          </a:p>
        </p:txBody>
      </p:sp>
      <p:pic>
        <p:nvPicPr>
          <p:cNvPr id="511" name="Google Shape;51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701"/>
            <a:ext cx="8839201" cy="27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8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accent5"/>
                </a:solidFill>
              </a:rPr>
              <a:t>Hands-on code demo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POLL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34290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What is your level of familiarity with Machine Learning? </a:t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Little to no exposure, or exposure to theory only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Experience applying machine learning with code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Experience applying machine learning with code and some understanding of the underlying theory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Experience applying machine learning with code and strong understanding of the underlying theory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9"/>
          <p:cNvSpPr txBox="1"/>
          <p:nvPr/>
        </p:nvSpPr>
        <p:spPr>
          <a:xfrm>
            <a:off x="7436975" y="1352750"/>
            <a:ext cx="1504800" cy="1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Cambria"/>
                <a:ea typeface="Cambria"/>
                <a:cs typeface="Cambria"/>
                <a:sym typeface="Cambria"/>
              </a:rPr>
              <a:t>Strictly speaking, </a:t>
            </a:r>
            <a:r>
              <a:rPr i="1" lang="en-US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lang="en-US">
                <a:solidFill>
                  <a:schemeClr val="accent2"/>
                </a:solidFill>
                <a:latin typeface="Cambria"/>
                <a:ea typeface="Cambria"/>
                <a:cs typeface="Cambria"/>
                <a:sym typeface="Cambria"/>
              </a:rPr>
              <a:t> extends rightward to </a:t>
            </a:r>
            <a:r>
              <a:rPr i="1" lang="en-US">
                <a:solidFill>
                  <a:srgbClr val="8A8B8D"/>
                </a:solidFill>
                <a:latin typeface="Cambria"/>
                <a:ea typeface="Cambria"/>
                <a:cs typeface="Cambria"/>
                <a:sym typeface="Cambria"/>
              </a:rPr>
              <a:t>m</a:t>
            </a:r>
            <a:r>
              <a:rPr lang="en-US">
                <a:solidFill>
                  <a:schemeClr val="accent2"/>
                </a:solidFill>
                <a:latin typeface="Cambria"/>
                <a:ea typeface="Cambria"/>
                <a:cs typeface="Cambria"/>
                <a:sym typeface="Cambria"/>
              </a:rPr>
              <a:t>-1 not </a:t>
            </a:r>
            <a:r>
              <a:rPr i="1" lang="en-US">
                <a:solidFill>
                  <a:srgbClr val="8A8B8D"/>
                </a:solidFill>
                <a:latin typeface="Cambria"/>
                <a:ea typeface="Cambria"/>
                <a:cs typeface="Cambria"/>
                <a:sym typeface="Cambria"/>
              </a:rPr>
              <a:t>m</a:t>
            </a:r>
            <a:r>
              <a:rPr lang="en-US">
                <a:solidFill>
                  <a:schemeClr val="accent2"/>
                </a:solidFill>
                <a:latin typeface="Cambria"/>
                <a:ea typeface="Cambria"/>
                <a:cs typeface="Cambria"/>
                <a:sym typeface="Cambria"/>
              </a:rPr>
              <a:t> because of the presence of </a:t>
            </a:r>
            <a:r>
              <a:rPr i="1" lang="en-US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  <a:t>a</a:t>
            </a:r>
            <a:r>
              <a:rPr lang="en-US">
                <a:solidFill>
                  <a:schemeClr val="accent2"/>
                </a:solidFill>
                <a:latin typeface="Cambria"/>
                <a:ea typeface="Cambria"/>
                <a:cs typeface="Cambria"/>
                <a:sym typeface="Cambria"/>
              </a:rPr>
              <a:t> on the far left.</a:t>
            </a:r>
            <a:endParaRPr>
              <a:solidFill>
                <a:schemeClr val="accen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18" name="Google Shape;5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888" y="0"/>
            <a:ext cx="61998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0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Matrix Multiplication (in Regression)</a:t>
            </a:r>
            <a:endParaRPr/>
          </a:p>
        </p:txBody>
      </p:sp>
      <p:pic>
        <p:nvPicPr>
          <p:cNvPr id="524" name="Google Shape;524;p80"/>
          <p:cNvPicPr preferRelativeResize="0"/>
          <p:nvPr/>
        </p:nvPicPr>
        <p:blipFill rotWithShape="1">
          <a:blip r:embed="rId3">
            <a:alphaModFix/>
          </a:blip>
          <a:srcRect b="1076" l="0" r="0" t="1085"/>
          <a:stretch/>
        </p:blipFill>
        <p:spPr>
          <a:xfrm>
            <a:off x="0" y="636900"/>
            <a:ext cx="9144003" cy="4189626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80"/>
          <p:cNvSpPr txBox="1"/>
          <p:nvPr/>
        </p:nvSpPr>
        <p:spPr>
          <a:xfrm>
            <a:off x="2579200" y="4760725"/>
            <a:ext cx="6293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mbria"/>
                <a:ea typeface="Cambria"/>
                <a:cs typeface="Cambria"/>
                <a:sym typeface="Cambria"/>
              </a:rPr>
              <a:t>In other words, the matrix represents an </a:t>
            </a:r>
            <a:r>
              <a:rPr i="1" lang="en-US" sz="1800">
                <a:latin typeface="Cambria"/>
                <a:ea typeface="Cambria"/>
                <a:cs typeface="Cambria"/>
                <a:sym typeface="Cambria"/>
              </a:rPr>
              <a:t>m</a:t>
            </a:r>
            <a:r>
              <a:rPr lang="en-US" sz="1800">
                <a:latin typeface="Cambria"/>
                <a:ea typeface="Cambria"/>
                <a:cs typeface="Cambria"/>
                <a:sym typeface="Cambria"/>
              </a:rPr>
              <a:t>-dimensional space.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26" name="Google Shape;526;p80"/>
          <p:cNvSpPr/>
          <p:nvPr/>
        </p:nvSpPr>
        <p:spPr>
          <a:xfrm>
            <a:off x="50250" y="4731800"/>
            <a:ext cx="1517400" cy="3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1"/>
          <p:cNvSpPr/>
          <p:nvPr/>
        </p:nvSpPr>
        <p:spPr>
          <a:xfrm>
            <a:off x="50250" y="4731800"/>
            <a:ext cx="1517400" cy="3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81"/>
          <p:cNvSpPr txBox="1"/>
          <p:nvPr>
            <p:ph type="title"/>
          </p:nvPr>
        </p:nvSpPr>
        <p:spPr>
          <a:xfrm>
            <a:off x="1062425" y="0"/>
            <a:ext cx="7950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Matrix Multiplication (in Deep Learning)</a:t>
            </a:r>
            <a:endParaRPr/>
          </a:p>
        </p:txBody>
      </p:sp>
      <p:pic>
        <p:nvPicPr>
          <p:cNvPr id="533" name="Google Shape;53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5" y="658552"/>
            <a:ext cx="4343326" cy="415390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81"/>
          <p:cNvSpPr txBox="1"/>
          <p:nvPr/>
        </p:nvSpPr>
        <p:spPr>
          <a:xfrm>
            <a:off x="4905425" y="658550"/>
            <a:ext cx="3887100" cy="4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000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000">
              <a:solidFill>
                <a:schemeClr val="accent5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2000">
                <a:solidFill>
                  <a:schemeClr val="accent5"/>
                </a:solidFill>
                <a:latin typeface="Cambria"/>
                <a:ea typeface="Cambria"/>
                <a:cs typeface="Cambria"/>
                <a:sym typeface="Cambria"/>
              </a:rPr>
              <a:t>See:</a:t>
            </a: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spcBef>
                <a:spcPts val="44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Courier New"/>
              <a:buChar char="•"/>
            </a:pPr>
            <a:r>
              <a:rPr lang="en-US" sz="17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artificial-neurons.ipynb</a:t>
            </a:r>
            <a:endParaRPr sz="17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Courier New"/>
              <a:buChar char="•"/>
            </a:pPr>
            <a:r>
              <a:rPr lang="en-US" sz="17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jonkrohn.com/deepTF1</a:t>
            </a:r>
            <a:endParaRPr sz="17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Courier New"/>
              <a:buChar char="•"/>
            </a:pPr>
            <a:r>
              <a:rPr lang="en-US" sz="17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jonkrohn.com/convTF1</a:t>
            </a:r>
            <a:endParaRPr sz="17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Courier New"/>
              <a:buChar char="•"/>
            </a:pPr>
            <a:r>
              <a:rPr lang="en-US" sz="17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jonkrohn.com/convTF2</a:t>
            </a:r>
            <a:endParaRPr sz="17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Courier New"/>
              <a:buChar char="•"/>
            </a:pPr>
            <a:r>
              <a:rPr lang="en-US" sz="17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jonkrohn.com/deepPT</a:t>
            </a:r>
            <a:endParaRPr sz="17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2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Special matrix case with following properties:</a:t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Square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i="1" lang="en-US"/>
              <a:t>X</a:t>
            </a:r>
            <a:r>
              <a:rPr baseline="30000" i="1" lang="en-US"/>
              <a:t>T</a:t>
            </a:r>
            <a:r>
              <a:rPr lang="en-US"/>
              <a:t> = </a:t>
            </a:r>
            <a:r>
              <a:rPr b="1" i="1" lang="en-US"/>
              <a:t>X</a:t>
            </a:r>
            <a:endParaRPr b="1" i="1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accent5"/>
                </a:solidFill>
              </a:rPr>
              <a:t>Hands-on code demo</a:t>
            </a:r>
            <a:endParaRPr b="1"/>
          </a:p>
        </p:txBody>
      </p:sp>
      <p:sp>
        <p:nvSpPr>
          <p:cNvPr id="540" name="Google Shape;540;p82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Symmetric Matrices</a:t>
            </a:r>
            <a:endParaRPr/>
          </a:p>
        </p:txBody>
      </p:sp>
      <p:pic>
        <p:nvPicPr>
          <p:cNvPr id="541" name="Google Shape;54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850" y="1671200"/>
            <a:ext cx="3798900" cy="30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3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Symmetric matrix where: </a:t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Every element along main diagonal is 1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All other elements are </a:t>
            </a:r>
            <a:r>
              <a:rPr lang="en-US"/>
              <a:t>0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Notation: </a:t>
            </a:r>
            <a:r>
              <a:rPr b="1" i="1" lang="en-US"/>
              <a:t>I</a:t>
            </a:r>
            <a:r>
              <a:rPr baseline="-25000" i="1" lang="en-US"/>
              <a:t>n</a:t>
            </a:r>
            <a:r>
              <a:rPr lang="en-US"/>
              <a:t> where </a:t>
            </a:r>
            <a:r>
              <a:rPr i="1" lang="en-US"/>
              <a:t>n</a:t>
            </a:r>
            <a:r>
              <a:rPr lang="en-US"/>
              <a:t> = height (or width)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i="1" lang="en-US"/>
              <a:t>n</a:t>
            </a:r>
            <a:r>
              <a:rPr lang="en-US"/>
              <a:t>-length vector unchanged if multiplied by </a:t>
            </a:r>
            <a:r>
              <a:rPr b="1" i="1" lang="en-US"/>
              <a:t>I</a:t>
            </a:r>
            <a:r>
              <a:rPr baseline="-25000" i="1" lang="en-US"/>
              <a:t>n</a:t>
            </a:r>
            <a:endParaRPr i="1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accent5"/>
                </a:solidFill>
              </a:rPr>
              <a:t>Hands-on code demo</a:t>
            </a:r>
            <a:endParaRPr i="1"/>
          </a:p>
        </p:txBody>
      </p:sp>
      <p:sp>
        <p:nvSpPr>
          <p:cNvPr id="547" name="Google Shape;547;p83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Identity Matrices</a:t>
            </a:r>
            <a:endParaRPr/>
          </a:p>
        </p:txBody>
      </p:sp>
      <p:pic>
        <p:nvPicPr>
          <p:cNvPr id="548" name="Google Shape;54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424" y="2459450"/>
            <a:ext cx="2555901" cy="247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4"/>
          <p:cNvSpPr txBox="1"/>
          <p:nvPr>
            <p:ph idx="1" type="body"/>
          </p:nvPr>
        </p:nvSpPr>
        <p:spPr>
          <a:xfrm>
            <a:off x="842579" y="7385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Using paper and pen(cil), multiply the following tensors: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1.	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2.	Repeat Q1 using the same vector but replace matrix with </a:t>
            </a:r>
            <a:r>
              <a:rPr b="1" i="1" lang="en-US"/>
              <a:t>I</a:t>
            </a:r>
            <a:r>
              <a:rPr baseline="-25000" i="1" lang="en-US"/>
              <a:t>3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3.	</a:t>
            </a:r>
            <a:endParaRPr/>
          </a:p>
        </p:txBody>
      </p:sp>
      <p:sp>
        <p:nvSpPr>
          <p:cNvPr id="554" name="Google Shape;554;p84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Exercises</a:t>
            </a:r>
            <a:endParaRPr/>
          </a:p>
        </p:txBody>
      </p:sp>
      <p:pic>
        <p:nvPicPr>
          <p:cNvPr id="555" name="Google Shape;55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400" y="1213200"/>
            <a:ext cx="2582825" cy="17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4"/>
          <p:cNvPicPr preferRelativeResize="0"/>
          <p:nvPr/>
        </p:nvPicPr>
        <p:blipFill rotWithShape="1">
          <a:blip r:embed="rId4">
            <a:alphaModFix/>
          </a:blip>
          <a:srcRect b="0" l="0" r="39668" t="10394"/>
          <a:stretch/>
        </p:blipFill>
        <p:spPr>
          <a:xfrm>
            <a:off x="1577400" y="3460350"/>
            <a:ext cx="3153423" cy="166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5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[-3, -9, -15]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[-1, 1, -2]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t/>
            </a:r>
            <a:endParaRPr/>
          </a:p>
        </p:txBody>
      </p:sp>
      <p:sp>
        <p:nvSpPr>
          <p:cNvPr id="562" name="Google Shape;562;p85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Solutions</a:t>
            </a:r>
            <a:endParaRPr/>
          </a:p>
        </p:txBody>
      </p:sp>
      <p:pic>
        <p:nvPicPr>
          <p:cNvPr id="563" name="Google Shape;563;p85"/>
          <p:cNvPicPr preferRelativeResize="0"/>
          <p:nvPr/>
        </p:nvPicPr>
        <p:blipFill rotWithShape="1">
          <a:blip r:embed="rId3">
            <a:alphaModFix/>
          </a:blip>
          <a:srcRect b="0" l="0" r="0" t="6015"/>
          <a:stretch/>
        </p:blipFill>
        <p:spPr>
          <a:xfrm>
            <a:off x="1672575" y="1685850"/>
            <a:ext cx="5226750" cy="17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6"/>
          <p:cNvSpPr txBox="1"/>
          <p:nvPr>
            <p:ph idx="1" type="body"/>
          </p:nvPr>
        </p:nvSpPr>
        <p:spPr>
          <a:xfrm>
            <a:off x="613975" y="814775"/>
            <a:ext cx="78747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Clever, convenient approach for solving linear equations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An alternative to manually solving with substitution or elimination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Matrix inverse</a:t>
            </a:r>
            <a:r>
              <a:rPr lang="en-US"/>
              <a:t> of </a:t>
            </a:r>
            <a:r>
              <a:rPr b="1" i="1" lang="en-US"/>
              <a:t>X</a:t>
            </a:r>
            <a:r>
              <a:rPr lang="en-US"/>
              <a:t> is denoted as </a:t>
            </a:r>
            <a:r>
              <a:rPr b="1" i="1" lang="en-US"/>
              <a:t>X</a:t>
            </a:r>
            <a:r>
              <a:rPr b="1" baseline="30000" i="1" lang="en-US"/>
              <a:t> </a:t>
            </a:r>
            <a:r>
              <a:rPr baseline="30000" lang="en-US"/>
              <a:t>-1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Satisfies:	</a:t>
            </a:r>
            <a:r>
              <a:rPr b="1" i="1" lang="en-US"/>
              <a:t>X</a:t>
            </a:r>
            <a:r>
              <a:rPr b="1" baseline="30000" i="1" lang="en-US"/>
              <a:t> </a:t>
            </a:r>
            <a:r>
              <a:rPr baseline="30000" lang="en-US"/>
              <a:t>-1</a:t>
            </a:r>
            <a:r>
              <a:rPr b="1" i="1" lang="en-US"/>
              <a:t>X</a:t>
            </a:r>
            <a:r>
              <a:rPr b="1" lang="en-US"/>
              <a:t> </a:t>
            </a:r>
            <a:r>
              <a:rPr lang="en-US"/>
              <a:t>=</a:t>
            </a:r>
            <a:r>
              <a:rPr b="1" lang="en-US"/>
              <a:t> </a:t>
            </a:r>
            <a:r>
              <a:rPr b="1" i="1" lang="en-US"/>
              <a:t>I</a:t>
            </a:r>
            <a:r>
              <a:rPr baseline="-25000" i="1" lang="en-US"/>
              <a:t>n</a:t>
            </a:r>
            <a:endParaRPr/>
          </a:p>
        </p:txBody>
      </p:sp>
      <p:sp>
        <p:nvSpPr>
          <p:cNvPr id="569" name="Google Shape;569;p86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Matrix Inversion</a:t>
            </a:r>
            <a:endParaRPr/>
          </a:p>
        </p:txBody>
      </p:sp>
      <p:pic>
        <p:nvPicPr>
          <p:cNvPr id="570" name="Google Shape;57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199" y="2147800"/>
            <a:ext cx="2555901" cy="247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7"/>
          <p:cNvSpPr txBox="1"/>
          <p:nvPr>
            <p:ph idx="1" type="body"/>
          </p:nvPr>
        </p:nvSpPr>
        <p:spPr>
          <a:xfrm>
            <a:off x="842575" y="814775"/>
            <a:ext cx="77682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The regression formula can be represented as:</a:t>
            </a:r>
            <a:endParaRPr/>
          </a:p>
          <a:p>
            <a:pPr indent="45720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			</a:t>
            </a:r>
            <a:r>
              <a:rPr b="1" i="1" lang="en-US">
                <a:solidFill>
                  <a:schemeClr val="accent1"/>
                </a:solidFill>
              </a:rPr>
              <a:t>y</a:t>
            </a:r>
            <a:r>
              <a:rPr i="1" lang="en-US"/>
              <a:t> = </a:t>
            </a:r>
            <a:r>
              <a:rPr b="1" i="1" lang="en-US">
                <a:solidFill>
                  <a:schemeClr val="accent4"/>
                </a:solidFill>
              </a:rPr>
              <a:t>X</a:t>
            </a:r>
            <a:r>
              <a:rPr b="1" i="1" lang="en-US">
                <a:solidFill>
                  <a:schemeClr val="accent3"/>
                </a:solidFill>
              </a:rPr>
              <a:t>w</a:t>
            </a:r>
            <a:r>
              <a:rPr i="1" lang="en-US"/>
              <a:t>		</a:t>
            </a:r>
            <a:r>
              <a:rPr lang="en-US"/>
              <a:t>(</a:t>
            </a:r>
            <a:r>
              <a:rPr b="1" i="1" lang="en-US">
                <a:solidFill>
                  <a:schemeClr val="accent3"/>
                </a:solidFill>
              </a:rPr>
              <a:t>w</a:t>
            </a:r>
            <a:r>
              <a:rPr lang="en-US"/>
              <a:t> is the vector of weights </a:t>
            </a:r>
            <a:r>
              <a:rPr i="1" lang="en-US">
                <a:solidFill>
                  <a:schemeClr val="accent3"/>
                </a:solidFill>
              </a:rPr>
              <a:t>a</a:t>
            </a:r>
            <a:r>
              <a:rPr lang="en-US"/>
              <a:t> through </a:t>
            </a:r>
            <a:r>
              <a:rPr i="1" lang="en-US">
                <a:solidFill>
                  <a:srgbClr val="8A8B8D"/>
                </a:solidFill>
              </a:rPr>
              <a:t>m</a:t>
            </a:r>
            <a:r>
              <a:rPr lang="en-US"/>
              <a:t>)</a:t>
            </a:r>
            <a:endParaRPr/>
          </a:p>
        </p:txBody>
      </p:sp>
      <p:sp>
        <p:nvSpPr>
          <p:cNvPr id="576" name="Google Shape;576;p87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Matrix Inversion</a:t>
            </a:r>
            <a:endParaRPr/>
          </a:p>
        </p:txBody>
      </p:sp>
      <p:pic>
        <p:nvPicPr>
          <p:cNvPr id="577" name="Google Shape;577;p87"/>
          <p:cNvPicPr preferRelativeResize="0"/>
          <p:nvPr/>
        </p:nvPicPr>
        <p:blipFill rotWithShape="1">
          <a:blip r:embed="rId3">
            <a:alphaModFix/>
          </a:blip>
          <a:srcRect b="0" l="485" r="475" t="0"/>
          <a:stretch/>
        </p:blipFill>
        <p:spPr>
          <a:xfrm>
            <a:off x="1170337" y="766200"/>
            <a:ext cx="6875274" cy="32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8"/>
          <p:cNvSpPr txBox="1"/>
          <p:nvPr>
            <p:ph idx="1" type="body"/>
          </p:nvPr>
        </p:nvSpPr>
        <p:spPr>
          <a:xfrm>
            <a:off x="842575" y="814775"/>
            <a:ext cx="81258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In the equation </a:t>
            </a:r>
            <a:r>
              <a:rPr b="1" i="1" lang="en-US">
                <a:solidFill>
                  <a:schemeClr val="accent1"/>
                </a:solidFill>
              </a:rPr>
              <a:t>y</a:t>
            </a:r>
            <a:r>
              <a:rPr i="1" lang="en-US"/>
              <a:t> = </a:t>
            </a:r>
            <a:r>
              <a:rPr b="1" i="1" lang="en-US">
                <a:solidFill>
                  <a:schemeClr val="accent4"/>
                </a:solidFill>
              </a:rPr>
              <a:t>X</a:t>
            </a:r>
            <a:r>
              <a:rPr b="1" i="1" lang="en-US">
                <a:solidFill>
                  <a:schemeClr val="accent3"/>
                </a:solidFill>
              </a:rPr>
              <a:t>w</a:t>
            </a:r>
            <a:r>
              <a:rPr lang="en-US"/>
              <a:t>:</a:t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We know the outcomes </a:t>
            </a:r>
            <a:r>
              <a:rPr b="1" i="1" lang="en-US">
                <a:solidFill>
                  <a:schemeClr val="accent1"/>
                </a:solidFill>
              </a:rPr>
              <a:t>y</a:t>
            </a:r>
            <a:r>
              <a:rPr lang="en-US"/>
              <a:t>, which could be house prices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We know the features </a:t>
            </a:r>
            <a:r>
              <a:rPr b="1" i="1" lang="en-US">
                <a:solidFill>
                  <a:schemeClr val="accent4"/>
                </a:solidFill>
              </a:rPr>
              <a:t>X</a:t>
            </a:r>
            <a:r>
              <a:rPr lang="en-US"/>
              <a:t>, which are predictors like bedroom count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Vector </a:t>
            </a:r>
            <a:r>
              <a:rPr b="1" i="1" lang="en-US">
                <a:solidFill>
                  <a:schemeClr val="accent3"/>
                </a:solidFill>
              </a:rPr>
              <a:t>w</a:t>
            </a:r>
            <a:r>
              <a:rPr lang="en-US"/>
              <a:t> contains the unknowns, the model’s learnable parameters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Assuming </a:t>
            </a:r>
            <a:r>
              <a:rPr b="1" i="1" lang="en-US">
                <a:solidFill>
                  <a:schemeClr val="accent4"/>
                </a:solidFill>
              </a:rPr>
              <a:t>X</a:t>
            </a:r>
            <a:r>
              <a:rPr b="1" baseline="30000" i="1" lang="en-US">
                <a:solidFill>
                  <a:schemeClr val="accent4"/>
                </a:solidFill>
              </a:rPr>
              <a:t> </a:t>
            </a:r>
            <a:r>
              <a:rPr baseline="30000" i="1" lang="en-US">
                <a:solidFill>
                  <a:srgbClr val="000000"/>
                </a:solidFill>
              </a:rPr>
              <a:t>-1</a:t>
            </a:r>
            <a:r>
              <a:rPr lang="en-US"/>
              <a:t> exists, matrix inversion can solve for </a:t>
            </a:r>
            <a:r>
              <a:rPr b="1" i="1" lang="en-US">
                <a:solidFill>
                  <a:schemeClr val="accent3"/>
                </a:solidFill>
              </a:rPr>
              <a:t>w</a:t>
            </a:r>
            <a:r>
              <a:rPr lang="en-US"/>
              <a:t>: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				</a:t>
            </a:r>
            <a:r>
              <a:rPr b="1" i="1" lang="en-US">
                <a:solidFill>
                  <a:schemeClr val="accent4"/>
                </a:solidFill>
              </a:rPr>
              <a:t>X</a:t>
            </a:r>
            <a:r>
              <a:rPr b="1" i="1" lang="en-US">
                <a:solidFill>
                  <a:schemeClr val="accent3"/>
                </a:solidFill>
              </a:rPr>
              <a:t>w</a:t>
            </a:r>
            <a:r>
              <a:rPr i="1" lang="en-US"/>
              <a:t> = </a:t>
            </a:r>
            <a:r>
              <a:rPr b="1" i="1" lang="en-US">
                <a:solidFill>
                  <a:schemeClr val="accent1"/>
                </a:solidFill>
              </a:rPr>
              <a:t>y</a:t>
            </a:r>
            <a:endParaRPr b="1" i="1">
              <a:solidFill>
                <a:schemeClr val="accent1"/>
              </a:solidFill>
            </a:endParaRPr>
          </a:p>
          <a:p>
            <a:pPr indent="45720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chemeClr val="accent1"/>
                </a:solidFill>
              </a:rPr>
              <a:t>			</a:t>
            </a:r>
            <a:r>
              <a:rPr b="1" i="1" lang="en-US">
                <a:solidFill>
                  <a:schemeClr val="accent4"/>
                </a:solidFill>
              </a:rPr>
              <a:t>X</a:t>
            </a:r>
            <a:r>
              <a:rPr b="1" baseline="30000" i="1" lang="en-US">
                <a:solidFill>
                  <a:schemeClr val="accent4"/>
                </a:solidFill>
              </a:rPr>
              <a:t> </a:t>
            </a:r>
            <a:r>
              <a:rPr baseline="30000" i="1" lang="en-US"/>
              <a:t>-1</a:t>
            </a:r>
            <a:r>
              <a:rPr b="1" i="1" lang="en-US">
                <a:solidFill>
                  <a:schemeClr val="accent4"/>
                </a:solidFill>
              </a:rPr>
              <a:t>X</a:t>
            </a:r>
            <a:r>
              <a:rPr b="1" i="1" lang="en-US">
                <a:solidFill>
                  <a:schemeClr val="accent3"/>
                </a:solidFill>
              </a:rPr>
              <a:t>w</a:t>
            </a:r>
            <a:r>
              <a:rPr i="1" lang="en-US"/>
              <a:t> = </a:t>
            </a:r>
            <a:r>
              <a:rPr b="1" i="1" lang="en-US">
                <a:solidFill>
                  <a:schemeClr val="accent4"/>
                </a:solidFill>
              </a:rPr>
              <a:t>X</a:t>
            </a:r>
            <a:r>
              <a:rPr b="1" baseline="30000" i="1" lang="en-US">
                <a:solidFill>
                  <a:schemeClr val="accent4"/>
                </a:solidFill>
              </a:rPr>
              <a:t> </a:t>
            </a:r>
            <a:r>
              <a:rPr baseline="30000" i="1" lang="en-US"/>
              <a:t>-1</a:t>
            </a:r>
            <a:r>
              <a:rPr b="1" i="1" lang="en-US">
                <a:solidFill>
                  <a:schemeClr val="accent1"/>
                </a:solidFill>
              </a:rPr>
              <a:t>y</a:t>
            </a:r>
            <a:endParaRPr b="1" i="1">
              <a:solidFill>
                <a:schemeClr val="accent1"/>
              </a:solidFill>
            </a:endParaRPr>
          </a:p>
          <a:p>
            <a:pPr indent="45720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chemeClr val="accent1"/>
                </a:solidFill>
              </a:rPr>
              <a:t>			</a:t>
            </a:r>
            <a:r>
              <a:rPr b="1" i="1" lang="en-US"/>
              <a:t>I</a:t>
            </a:r>
            <a:r>
              <a:rPr baseline="-25000" i="1" lang="en-US"/>
              <a:t>n</a:t>
            </a:r>
            <a:r>
              <a:rPr b="1" i="1" lang="en-US">
                <a:solidFill>
                  <a:schemeClr val="accent3"/>
                </a:solidFill>
              </a:rPr>
              <a:t>w</a:t>
            </a:r>
            <a:r>
              <a:rPr i="1" lang="en-US"/>
              <a:t> = </a:t>
            </a:r>
            <a:r>
              <a:rPr b="1" i="1" lang="en-US">
                <a:solidFill>
                  <a:schemeClr val="accent4"/>
                </a:solidFill>
              </a:rPr>
              <a:t>X</a:t>
            </a:r>
            <a:r>
              <a:rPr b="1" baseline="30000" i="1" lang="en-US">
                <a:solidFill>
                  <a:schemeClr val="accent4"/>
                </a:solidFill>
              </a:rPr>
              <a:t> </a:t>
            </a:r>
            <a:r>
              <a:rPr baseline="30000" i="1" lang="en-US"/>
              <a:t>-1</a:t>
            </a:r>
            <a:r>
              <a:rPr b="1" i="1" lang="en-US">
                <a:solidFill>
                  <a:schemeClr val="accent1"/>
                </a:solidFill>
              </a:rPr>
              <a:t>y</a:t>
            </a:r>
            <a:endParaRPr b="1" i="1">
              <a:solidFill>
                <a:schemeClr val="accent1"/>
              </a:solidFill>
            </a:endParaRPr>
          </a:p>
          <a:p>
            <a:pPr indent="45720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chemeClr val="accent1"/>
                </a:solidFill>
              </a:rPr>
              <a:t>			</a:t>
            </a:r>
            <a:r>
              <a:rPr b="1" i="1" lang="en-US">
                <a:solidFill>
                  <a:schemeClr val="accent3"/>
                </a:solidFill>
              </a:rPr>
              <a:t>w</a:t>
            </a:r>
            <a:r>
              <a:rPr i="1" lang="en-US"/>
              <a:t> = </a:t>
            </a:r>
            <a:r>
              <a:rPr b="1" i="1" lang="en-US">
                <a:solidFill>
                  <a:schemeClr val="accent4"/>
                </a:solidFill>
              </a:rPr>
              <a:t>X</a:t>
            </a:r>
            <a:r>
              <a:rPr b="1" baseline="30000" i="1" lang="en-US">
                <a:solidFill>
                  <a:schemeClr val="accent4"/>
                </a:solidFill>
              </a:rPr>
              <a:t> </a:t>
            </a:r>
            <a:r>
              <a:rPr baseline="30000" i="1" lang="en-US"/>
              <a:t>-1</a:t>
            </a:r>
            <a:r>
              <a:rPr b="1" i="1" lang="en-US">
                <a:solidFill>
                  <a:schemeClr val="accent1"/>
                </a:solidFill>
              </a:rPr>
              <a:t>y</a:t>
            </a:r>
            <a:endParaRPr b="1" i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accent1"/>
              </a:solidFill>
            </a:endParaRPr>
          </a:p>
        </p:txBody>
      </p:sp>
      <p:sp>
        <p:nvSpPr>
          <p:cNvPr id="583" name="Google Shape;583;p88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Matrix Inversion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811" y="4447123"/>
            <a:ext cx="1805001" cy="41858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2106475" y="1718125"/>
            <a:ext cx="5149200" cy="1484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</a:rPr>
              <a:t>Machine Learning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2106475" y="233875"/>
            <a:ext cx="5149200" cy="1484400"/>
          </a:xfrm>
          <a:prstGeom prst="triangle">
            <a:avLst>
              <a:gd fmla="val 49822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</a:rPr>
              <a:t>Specialized ML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e.g., Deep Learning, NLP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2106475" y="3202525"/>
            <a:ext cx="1292100" cy="131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</a:rPr>
              <a:t>Linear Algebra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3398575" y="3202525"/>
            <a:ext cx="1292100" cy="1319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</a:rPr>
              <a:t>Calculus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4690375" y="3202525"/>
            <a:ext cx="1292100" cy="1319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</a:rPr>
              <a:t>Probability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</a:rPr>
              <a:t>and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</a:rPr>
              <a:t>Statistics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5982475" y="3202525"/>
            <a:ext cx="1273200" cy="13194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</a:rPr>
              <a:t>Computer Science</a:t>
            </a:r>
            <a:endParaRPr b="1"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9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Matrix Inversion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9" name="Google Shape;589;p89"/>
          <p:cNvPicPr preferRelativeResize="0"/>
          <p:nvPr/>
        </p:nvPicPr>
        <p:blipFill rotWithShape="1">
          <a:blip r:embed="rId3">
            <a:alphaModFix/>
          </a:blip>
          <a:srcRect b="4698" l="0" r="0" t="0"/>
          <a:stretch/>
        </p:blipFill>
        <p:spPr>
          <a:xfrm>
            <a:off x="928100" y="592925"/>
            <a:ext cx="6983000" cy="3805251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89"/>
          <p:cNvSpPr txBox="1"/>
          <p:nvPr>
            <p:ph idx="1" type="body"/>
          </p:nvPr>
        </p:nvSpPr>
        <p:spPr>
          <a:xfrm>
            <a:off x="842579" y="14243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44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accent5"/>
                </a:solidFill>
              </a:rPr>
              <a:t>Hands-on code demo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0"/>
          <p:cNvSpPr txBox="1"/>
          <p:nvPr>
            <p:ph idx="1" type="body"/>
          </p:nvPr>
        </p:nvSpPr>
        <p:spPr>
          <a:xfrm>
            <a:off x="461575" y="814775"/>
            <a:ext cx="84000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Nifty trick, but can only be calculated if: </a:t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Matrix isn’t “singular”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That is, all columns of matrix must be linearly independent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</a:pPr>
            <a:r>
              <a:rPr b="1" lang="en-US">
                <a:solidFill>
                  <a:schemeClr val="accent6"/>
                </a:solidFill>
              </a:rPr>
              <a:t>E.g., if a column is [1, 2], another can’t be [2, 4] or also be [1, 2]</a:t>
            </a:r>
            <a:endParaRPr b="1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6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90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Matrix Inversion</a:t>
            </a:r>
            <a:endParaRPr/>
          </a:p>
        </p:txBody>
      </p:sp>
      <p:pic>
        <p:nvPicPr>
          <p:cNvPr id="597" name="Google Shape;597;p90"/>
          <p:cNvPicPr preferRelativeResize="0"/>
          <p:nvPr/>
        </p:nvPicPr>
        <p:blipFill rotWithShape="1">
          <a:blip r:embed="rId3">
            <a:alphaModFix/>
          </a:blip>
          <a:srcRect b="14551" l="21642" r="0" t="0"/>
          <a:stretch/>
        </p:blipFill>
        <p:spPr>
          <a:xfrm rot="152428">
            <a:off x="1832882" y="2658292"/>
            <a:ext cx="2650180" cy="175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90"/>
          <p:cNvPicPr preferRelativeResize="0"/>
          <p:nvPr/>
        </p:nvPicPr>
        <p:blipFill rotWithShape="1">
          <a:blip r:embed="rId4">
            <a:alphaModFix/>
          </a:blip>
          <a:srcRect b="14486" l="21073" r="0" t="0"/>
          <a:stretch/>
        </p:blipFill>
        <p:spPr>
          <a:xfrm rot="165383">
            <a:off x="4632256" y="2698077"/>
            <a:ext cx="2650316" cy="1711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1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Matrix Inversion</a:t>
            </a:r>
            <a:endParaRPr/>
          </a:p>
        </p:txBody>
      </p:sp>
      <p:sp>
        <p:nvSpPr>
          <p:cNvPr id="604" name="Google Shape;604;p91"/>
          <p:cNvSpPr txBox="1"/>
          <p:nvPr>
            <p:ph idx="1" type="body"/>
          </p:nvPr>
        </p:nvSpPr>
        <p:spPr>
          <a:xfrm>
            <a:off x="537775" y="205175"/>
            <a:ext cx="82848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...Can also only be calculated if: </a:t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Matrix is square: </a:t>
            </a:r>
            <a:r>
              <a:rPr i="1" lang="en-US"/>
              <a:t>n</a:t>
            </a:r>
            <a:r>
              <a:rPr baseline="-25000" lang="en-US"/>
              <a:t>row</a:t>
            </a:r>
            <a:r>
              <a:rPr lang="en-US"/>
              <a:t> = </a:t>
            </a:r>
            <a:r>
              <a:rPr i="1" lang="en-US"/>
              <a:t>n</a:t>
            </a:r>
            <a:r>
              <a:rPr baseline="-25000" lang="en-US"/>
              <a:t>col</a:t>
            </a:r>
            <a:r>
              <a:rPr lang="en-US"/>
              <a:t> (i.e., “vector span” = “matrix range”)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Avoids </a:t>
            </a:r>
            <a:r>
              <a:rPr b="1" lang="en-US">
                <a:solidFill>
                  <a:schemeClr val="accent1"/>
                </a:solidFill>
              </a:rPr>
              <a:t>overdetermination</a:t>
            </a:r>
            <a:r>
              <a:rPr lang="en-US"/>
              <a:t>: </a:t>
            </a:r>
            <a:r>
              <a:rPr i="1" lang="en-US"/>
              <a:t>n</a:t>
            </a:r>
            <a:r>
              <a:rPr baseline="-25000" lang="en-US"/>
              <a:t>row</a:t>
            </a:r>
            <a:r>
              <a:rPr lang="en-US"/>
              <a:t> &gt; </a:t>
            </a:r>
            <a:r>
              <a:rPr i="1" lang="en-US"/>
              <a:t>n</a:t>
            </a:r>
            <a:r>
              <a:rPr baseline="-25000" lang="en-US"/>
              <a:t>col</a:t>
            </a:r>
            <a:r>
              <a:rPr lang="en-US"/>
              <a:t>      -- i.e.: </a:t>
            </a:r>
            <a:r>
              <a:rPr i="1" lang="en-US"/>
              <a:t>n</a:t>
            </a:r>
            <a:r>
              <a:rPr baseline="-25000" lang="en-US"/>
              <a:t>equations</a:t>
            </a:r>
            <a:r>
              <a:rPr lang="en-US"/>
              <a:t> &gt; </a:t>
            </a:r>
            <a:r>
              <a:rPr i="1" lang="en-US"/>
              <a:t>n</a:t>
            </a:r>
            <a:r>
              <a:rPr baseline="-25000" lang="en-US"/>
              <a:t>dimensions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Avoids </a:t>
            </a:r>
            <a:r>
              <a:rPr b="1" lang="en-US">
                <a:solidFill>
                  <a:schemeClr val="accent4"/>
                </a:solidFill>
              </a:rPr>
              <a:t>underdetermination</a:t>
            </a:r>
            <a:r>
              <a:rPr lang="en-US"/>
              <a:t>: </a:t>
            </a:r>
            <a:r>
              <a:rPr i="1" lang="en-US"/>
              <a:t>n</a:t>
            </a:r>
            <a:r>
              <a:rPr baseline="-25000" lang="en-US"/>
              <a:t>row</a:t>
            </a:r>
            <a:r>
              <a:rPr lang="en-US"/>
              <a:t> &lt; </a:t>
            </a:r>
            <a:r>
              <a:rPr i="1" lang="en-US"/>
              <a:t>n</a:t>
            </a:r>
            <a:r>
              <a:rPr baseline="-25000" lang="en-US"/>
              <a:t>col</a:t>
            </a:r>
            <a:r>
              <a:rPr lang="en-US"/>
              <a:t>   -- i.e.: </a:t>
            </a:r>
            <a:r>
              <a:rPr i="1" lang="en-US"/>
              <a:t>n</a:t>
            </a:r>
            <a:r>
              <a:rPr baseline="-25000" lang="en-US"/>
              <a:t>equations</a:t>
            </a:r>
            <a:r>
              <a:rPr lang="en-US"/>
              <a:t> &lt; </a:t>
            </a:r>
            <a:r>
              <a:rPr i="1" lang="en-US"/>
              <a:t>n</a:t>
            </a:r>
            <a:r>
              <a:rPr baseline="-25000" lang="en-US"/>
              <a:t>dimensions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600"/>
              <a:t>Note that solving for unknowns may still be possible by other means if matrix can’t be inverted (Algebra II)</a:t>
            </a:r>
            <a:endParaRPr sz="1600"/>
          </a:p>
          <a:p>
            <a:pPr indent="0" lvl="0" marL="0" rtl="0" algn="r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>
                <a:solidFill>
                  <a:schemeClr val="accent5"/>
                </a:solidFill>
              </a:rPr>
              <a:t>Hands-on code demo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A8B8D"/>
              </a:solidFill>
            </a:endParaRPr>
          </a:p>
        </p:txBody>
      </p:sp>
      <p:pic>
        <p:nvPicPr>
          <p:cNvPr id="605" name="Google Shape;60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9115">
            <a:off x="1845136" y="2304867"/>
            <a:ext cx="2837700" cy="1872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3919">
            <a:off x="4350413" y="2439182"/>
            <a:ext cx="2695117" cy="1704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2"/>
          <p:cNvSpPr txBox="1"/>
          <p:nvPr>
            <p:ph idx="1" type="body"/>
          </p:nvPr>
        </p:nvSpPr>
        <p:spPr>
          <a:xfrm>
            <a:off x="156774" y="814775"/>
            <a:ext cx="85392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Nonzero elements along main diagonal; zeros everywhere else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Identity matrix is an example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If square, denoted as diag(</a:t>
            </a:r>
            <a:r>
              <a:rPr b="1" i="1" lang="en-US"/>
              <a:t>x</a:t>
            </a:r>
            <a:r>
              <a:rPr lang="en-US"/>
              <a:t>) where </a:t>
            </a:r>
            <a:r>
              <a:rPr b="1" i="1" lang="en-US"/>
              <a:t>x</a:t>
            </a:r>
            <a:r>
              <a:rPr lang="en-US"/>
              <a:t> is vector of main-diagonal elements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Computationally efficient: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Multiplication: </a:t>
            </a:r>
            <a:r>
              <a:rPr lang="en-US"/>
              <a:t>diag(</a:t>
            </a:r>
            <a:r>
              <a:rPr b="1" i="1" lang="en-US"/>
              <a:t>x</a:t>
            </a:r>
            <a:r>
              <a:rPr lang="en-US"/>
              <a:t>)</a:t>
            </a:r>
            <a:r>
              <a:rPr b="1" i="1" lang="en-US"/>
              <a:t>y</a:t>
            </a:r>
            <a:r>
              <a:rPr lang="en-US"/>
              <a:t> = </a:t>
            </a:r>
            <a:r>
              <a:rPr b="1" i="1" lang="en-US"/>
              <a:t>x </a:t>
            </a:r>
            <a:r>
              <a:rPr lang="en-US"/>
              <a:t>⊙</a:t>
            </a:r>
            <a:r>
              <a:rPr lang="en-US"/>
              <a:t> </a:t>
            </a:r>
            <a:r>
              <a:rPr b="1" i="1" lang="en-US"/>
              <a:t>y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Inversion: diag(</a:t>
            </a:r>
            <a:r>
              <a:rPr b="1" i="1" lang="en-US"/>
              <a:t>x</a:t>
            </a:r>
            <a:r>
              <a:rPr lang="en-US"/>
              <a:t>)</a:t>
            </a:r>
            <a:r>
              <a:rPr baseline="30000" lang="en-US"/>
              <a:t>-1</a:t>
            </a:r>
            <a:r>
              <a:rPr lang="en-US"/>
              <a:t> = diag[1/</a:t>
            </a:r>
            <a:r>
              <a:rPr b="1" i="1" lang="en-US"/>
              <a:t>x</a:t>
            </a:r>
            <a:r>
              <a:rPr baseline="-25000" lang="en-US"/>
              <a:t>1</a:t>
            </a:r>
            <a:r>
              <a:rPr lang="en-US"/>
              <a:t>, … , 1/</a:t>
            </a:r>
            <a:r>
              <a:rPr b="1" i="1" lang="en-US"/>
              <a:t>x</a:t>
            </a:r>
            <a:r>
              <a:rPr baseline="-25000" i="1" lang="en-US"/>
              <a:t>n</a:t>
            </a:r>
            <a:r>
              <a:rPr lang="en-US"/>
              <a:t>]</a:t>
            </a:r>
            <a:r>
              <a:rPr baseline="30000" lang="en-US"/>
              <a:t>T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Can’t divide by zero so </a:t>
            </a:r>
            <a:r>
              <a:rPr b="1" i="1" lang="en-US"/>
              <a:t>x</a:t>
            </a:r>
            <a:r>
              <a:rPr lang="en-US"/>
              <a:t> can’t include zero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Can be non-square and computation still efficient: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If </a:t>
            </a:r>
            <a:r>
              <a:rPr i="1" lang="en-US"/>
              <a:t>h</a:t>
            </a:r>
            <a:r>
              <a:rPr lang="en-US"/>
              <a:t> &gt; </a:t>
            </a:r>
            <a:r>
              <a:rPr i="1" lang="en-US"/>
              <a:t>w</a:t>
            </a:r>
            <a:r>
              <a:rPr lang="en-US"/>
              <a:t>, simply add zeros to product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If </a:t>
            </a:r>
            <a:r>
              <a:rPr i="1" lang="en-US"/>
              <a:t>w</a:t>
            </a:r>
            <a:r>
              <a:rPr lang="en-US"/>
              <a:t> &gt; </a:t>
            </a:r>
            <a:r>
              <a:rPr i="1" lang="en-US"/>
              <a:t>h</a:t>
            </a:r>
            <a:r>
              <a:rPr lang="en-US"/>
              <a:t>, remove elements from product</a:t>
            </a:r>
            <a:endParaRPr/>
          </a:p>
        </p:txBody>
      </p:sp>
      <p:sp>
        <p:nvSpPr>
          <p:cNvPr id="612" name="Google Shape;612;p92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Diagonal Matrices</a:t>
            </a:r>
            <a:endParaRPr/>
          </a:p>
        </p:txBody>
      </p:sp>
      <p:pic>
        <p:nvPicPr>
          <p:cNvPr id="613" name="Google Shape;61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049" y="2162350"/>
            <a:ext cx="2555901" cy="247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3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Recall orthonormal vectors from earlier: 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In orthogonal matrices, </a:t>
            </a:r>
            <a:r>
              <a:rPr lang="en-US"/>
              <a:t>orthonormal vectors:</a:t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Make up all rows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Make up all columns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This means: </a:t>
            </a:r>
            <a:r>
              <a:rPr b="1" i="1" lang="en-US"/>
              <a:t>A</a:t>
            </a:r>
            <a:r>
              <a:rPr baseline="30000" lang="en-US"/>
              <a:t>T</a:t>
            </a:r>
            <a:r>
              <a:rPr b="1" i="1" lang="en-US"/>
              <a:t>A </a:t>
            </a:r>
            <a:r>
              <a:rPr lang="en-US"/>
              <a:t>=</a:t>
            </a:r>
            <a:r>
              <a:rPr b="1" i="1" lang="en-US"/>
              <a:t> AA</a:t>
            </a:r>
            <a:r>
              <a:rPr baseline="30000" lang="en-US"/>
              <a:t>T</a:t>
            </a:r>
            <a:r>
              <a:rPr b="1" i="1" lang="en-US"/>
              <a:t> </a:t>
            </a:r>
            <a:r>
              <a:rPr lang="en-US"/>
              <a:t>=</a:t>
            </a:r>
            <a:r>
              <a:rPr b="1" i="1" lang="en-US"/>
              <a:t> I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Which also means: </a:t>
            </a:r>
            <a:r>
              <a:rPr b="1" i="1" lang="en-US"/>
              <a:t>A</a:t>
            </a:r>
            <a:r>
              <a:rPr baseline="30000" lang="en-US"/>
              <a:t>T</a:t>
            </a:r>
            <a:r>
              <a:rPr b="1" i="1" lang="en-US"/>
              <a:t> </a:t>
            </a:r>
            <a:r>
              <a:rPr lang="en-US"/>
              <a:t>=</a:t>
            </a:r>
            <a:r>
              <a:rPr b="1" i="1" lang="en-US"/>
              <a:t> A</a:t>
            </a:r>
            <a:r>
              <a:rPr baseline="30000" lang="en-US"/>
              <a:t>-1</a:t>
            </a:r>
            <a:r>
              <a:rPr b="1" i="1" lang="en-US"/>
              <a:t>I</a:t>
            </a:r>
            <a:r>
              <a:rPr lang="en-US"/>
              <a:t> = </a:t>
            </a:r>
            <a:r>
              <a:rPr b="1" i="1" lang="en-US"/>
              <a:t>A</a:t>
            </a:r>
            <a:r>
              <a:rPr baseline="30000" lang="en-US"/>
              <a:t>-1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/>
              <a:t>Calculating </a:t>
            </a:r>
            <a:r>
              <a:rPr b="1" i="1" lang="en-US"/>
              <a:t>A</a:t>
            </a:r>
            <a:r>
              <a:rPr baseline="30000" lang="en-US"/>
              <a:t>T</a:t>
            </a:r>
            <a:r>
              <a:rPr lang="en-US"/>
              <a:t> is cheap, therefore so is calculating </a:t>
            </a:r>
            <a:r>
              <a:rPr b="1" i="1" lang="en-US"/>
              <a:t>A</a:t>
            </a:r>
            <a:r>
              <a:rPr baseline="30000" lang="en-US"/>
              <a:t>-1</a:t>
            </a:r>
            <a:endParaRPr baseline="300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93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Orthogonal Matrices</a:t>
            </a:r>
            <a:endParaRPr/>
          </a:p>
        </p:txBody>
      </p:sp>
      <p:pic>
        <p:nvPicPr>
          <p:cNvPr id="620" name="Google Shape;620;p93"/>
          <p:cNvPicPr preferRelativeResize="0"/>
          <p:nvPr/>
        </p:nvPicPr>
        <p:blipFill rotWithShape="1">
          <a:blip r:embed="rId3">
            <a:alphaModFix/>
          </a:blip>
          <a:srcRect b="0" l="0" r="58165" t="11119"/>
          <a:stretch/>
        </p:blipFill>
        <p:spPr>
          <a:xfrm>
            <a:off x="6165150" y="662375"/>
            <a:ext cx="2830275" cy="2405376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93"/>
          <p:cNvSpPr txBox="1"/>
          <p:nvPr/>
        </p:nvSpPr>
        <p:spPr>
          <a:xfrm>
            <a:off x="6960425" y="3288200"/>
            <a:ext cx="1899900" cy="16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Cambria"/>
                <a:ea typeface="Cambria"/>
                <a:cs typeface="Cambria"/>
                <a:sym typeface="Cambria"/>
              </a:rPr>
              <a:t>Note that “orthonormal matrix” isn’t a thing.</a:t>
            </a:r>
            <a:endParaRPr>
              <a:solidFill>
                <a:schemeClr val="accen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  <a:latin typeface="Cambria"/>
                <a:ea typeface="Cambria"/>
                <a:cs typeface="Cambria"/>
                <a:sym typeface="Cambria"/>
              </a:rPr>
              <a:t>And there’s no name for a matrix made of orthogonal vectors.</a:t>
            </a:r>
            <a:endParaRPr>
              <a:solidFill>
                <a:schemeClr val="accent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94"/>
          <p:cNvPicPr preferRelativeResize="0"/>
          <p:nvPr/>
        </p:nvPicPr>
        <p:blipFill rotWithShape="1">
          <a:blip r:embed="rId3">
            <a:alphaModFix/>
          </a:blip>
          <a:srcRect b="0" l="0" r="0" t="69991"/>
          <a:stretch/>
        </p:blipFill>
        <p:spPr>
          <a:xfrm>
            <a:off x="739261" y="2065784"/>
            <a:ext cx="1766425" cy="637199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94"/>
          <p:cNvSpPr txBox="1"/>
          <p:nvPr>
            <p:ph idx="1" type="body"/>
          </p:nvPr>
        </p:nvSpPr>
        <p:spPr>
          <a:xfrm>
            <a:off x="3128575" y="738575"/>
            <a:ext cx="5742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40"/>
              </a:spcBef>
              <a:spcAft>
                <a:spcPts val="0"/>
              </a:spcAft>
              <a:buNone/>
            </a:pPr>
            <a:r>
              <a:rPr i="1" lang="en-US"/>
              <a:t>Identity matrices are orthogonal.</a:t>
            </a:r>
            <a:endParaRPr i="1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With paper and pencil, use the dot product to demonstrate that any two columns of </a:t>
            </a:r>
            <a:r>
              <a:rPr b="1" i="1" lang="en-US"/>
              <a:t>I</a:t>
            </a:r>
            <a:r>
              <a:rPr baseline="-25000" lang="en-US"/>
              <a:t>3</a:t>
            </a:r>
            <a:r>
              <a:rPr lang="en-US"/>
              <a:t> are orthogonal to each other.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Similarly, use paper and pencil to demonstrate that each of the columns of </a:t>
            </a:r>
            <a:r>
              <a:rPr b="1" i="1" lang="en-US"/>
              <a:t>I</a:t>
            </a:r>
            <a:r>
              <a:rPr baseline="-25000" lang="en-US"/>
              <a:t>3</a:t>
            </a:r>
            <a:r>
              <a:rPr lang="en-US"/>
              <a:t> has unit norm.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Repeat Exercises (1.) and (2.) using code, e.g., NumPy.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Now using matrix </a:t>
            </a:r>
            <a:r>
              <a:rPr b="1" i="1" lang="en-US">
                <a:solidFill>
                  <a:schemeClr val="accent4"/>
                </a:solidFill>
              </a:rPr>
              <a:t>K</a:t>
            </a:r>
            <a:r>
              <a:rPr lang="en-US"/>
              <a:t> instead of </a:t>
            </a:r>
            <a:r>
              <a:rPr b="1" i="1" lang="en-US"/>
              <a:t>I</a:t>
            </a:r>
            <a:r>
              <a:rPr baseline="-25000" i="1" lang="en-US"/>
              <a:t>3</a:t>
            </a:r>
            <a:r>
              <a:rPr lang="en-US"/>
              <a:t>, repeat Exercises (1.) through (3.) to assess whether </a:t>
            </a:r>
            <a:r>
              <a:rPr b="1" i="1" lang="en-US">
                <a:solidFill>
                  <a:schemeClr val="accent4"/>
                </a:solidFill>
              </a:rPr>
              <a:t>K</a:t>
            </a:r>
            <a:r>
              <a:rPr lang="en-US"/>
              <a:t> is orthogonal. </a:t>
            </a:r>
            <a:endParaRPr/>
          </a:p>
        </p:txBody>
      </p:sp>
      <p:sp>
        <p:nvSpPr>
          <p:cNvPr id="628" name="Google Shape;628;p94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Exercises</a:t>
            </a:r>
            <a:endParaRPr/>
          </a:p>
        </p:txBody>
      </p:sp>
      <p:pic>
        <p:nvPicPr>
          <p:cNvPr id="629" name="Google Shape;629;p94"/>
          <p:cNvPicPr preferRelativeResize="0"/>
          <p:nvPr/>
        </p:nvPicPr>
        <p:blipFill rotWithShape="1">
          <a:blip r:embed="rId3">
            <a:alphaModFix/>
          </a:blip>
          <a:srcRect b="31968" l="0" r="0" t="0"/>
          <a:stretch/>
        </p:blipFill>
        <p:spPr>
          <a:xfrm>
            <a:off x="719000" y="742125"/>
            <a:ext cx="1766425" cy="144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94"/>
          <p:cNvPicPr preferRelativeResize="0"/>
          <p:nvPr/>
        </p:nvPicPr>
        <p:blipFill rotWithShape="1">
          <a:blip r:embed="rId4">
            <a:alphaModFix/>
          </a:blip>
          <a:srcRect b="30786" l="0" r="0" t="0"/>
          <a:stretch/>
        </p:blipFill>
        <p:spPr>
          <a:xfrm>
            <a:off x="791725" y="2888976"/>
            <a:ext cx="1677574" cy="141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94"/>
          <p:cNvPicPr preferRelativeResize="0"/>
          <p:nvPr/>
        </p:nvPicPr>
        <p:blipFill rotWithShape="1">
          <a:blip r:embed="rId4">
            <a:alphaModFix/>
          </a:blip>
          <a:srcRect b="3035" l="0" r="0" t="73546"/>
          <a:stretch/>
        </p:blipFill>
        <p:spPr>
          <a:xfrm>
            <a:off x="791725" y="4244472"/>
            <a:ext cx="1677574" cy="4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5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POLL </a:t>
            </a:r>
            <a:r>
              <a:rPr i="1" lang="en-US">
                <a:solidFill>
                  <a:schemeClr val="accent6"/>
                </a:solidFill>
              </a:rPr>
              <a:t>with Multiple Answers Possible</a:t>
            </a:r>
            <a:endParaRPr i="1">
              <a:solidFill>
                <a:schemeClr val="accent6"/>
              </a:solidFill>
            </a:endParaRPr>
          </a:p>
        </p:txBody>
      </p:sp>
      <p:sp>
        <p:nvSpPr>
          <p:cNvPr id="637" name="Google Shape;637;p95"/>
          <p:cNvSpPr txBox="1"/>
          <p:nvPr>
            <p:ph idx="1" type="body"/>
          </p:nvPr>
        </p:nvSpPr>
        <p:spPr>
          <a:xfrm>
            <a:off x="842579" y="814771"/>
            <a:ext cx="7539300" cy="35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What follow-up topics interest you most? </a:t>
            </a:r>
            <a:endParaRPr/>
          </a:p>
          <a:p>
            <a:pPr indent="-355600" lvl="0" marL="457200" rtl="0" algn="l">
              <a:spcBef>
                <a:spcPts val="44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More Linear Algebra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Calculus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Probability / Statistics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Computer Science (e.g., algorithms, data structures)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Machine Learning Basics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Advanced Machine Learning, incl. Deep Learning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Something Else</a:t>
            </a:r>
            <a:endParaRPr/>
          </a:p>
          <a:p>
            <a:pPr indent="-203200" lvl="0" marL="34290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6"/>
          <p:cNvSpPr/>
          <p:nvPr/>
        </p:nvSpPr>
        <p:spPr>
          <a:xfrm>
            <a:off x="141475" y="4664375"/>
            <a:ext cx="1324500" cy="46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96"/>
          <p:cNvSpPr txBox="1"/>
          <p:nvPr>
            <p:ph type="title"/>
          </p:nvPr>
        </p:nvSpPr>
        <p:spPr>
          <a:xfrm>
            <a:off x="833820" y="1"/>
            <a:ext cx="75483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Stay in Touch</a:t>
            </a:r>
            <a:endParaRPr/>
          </a:p>
        </p:txBody>
      </p:sp>
      <p:pic>
        <p:nvPicPr>
          <p:cNvPr id="644" name="Google Shape;64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0975" y="2345100"/>
            <a:ext cx="2420002" cy="242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96"/>
          <p:cNvPicPr preferRelativeResize="0"/>
          <p:nvPr/>
        </p:nvPicPr>
        <p:blipFill rotWithShape="1">
          <a:blip r:embed="rId4">
            <a:alphaModFix/>
          </a:blip>
          <a:srcRect b="0" l="0" r="64577" t="0"/>
          <a:stretch/>
        </p:blipFill>
        <p:spPr>
          <a:xfrm>
            <a:off x="705149" y="3417604"/>
            <a:ext cx="619175" cy="3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96"/>
          <p:cNvSpPr txBox="1"/>
          <p:nvPr/>
        </p:nvSpPr>
        <p:spPr>
          <a:xfrm>
            <a:off x="257400" y="982050"/>
            <a:ext cx="84768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30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jonkrohn.com</a:t>
            </a:r>
            <a:r>
              <a:rPr b="1" lang="en-US" sz="3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 to sign up for email newsletter</a:t>
            </a:r>
            <a:endParaRPr sz="30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7" name="Google Shape;647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153" y="4022249"/>
            <a:ext cx="553322" cy="5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713" y="2388465"/>
            <a:ext cx="986225" cy="9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96"/>
          <p:cNvSpPr txBox="1"/>
          <p:nvPr/>
        </p:nvSpPr>
        <p:spPr>
          <a:xfrm>
            <a:off x="1161179" y="2573696"/>
            <a:ext cx="7539300" cy="3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linkedin.com/in/jonkrohn</a:t>
            </a:r>
            <a:endParaRPr sz="2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03200" lvl="0" marL="34290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03200" lvl="0" marL="34290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2000">
                <a:latin typeface="Courier New"/>
                <a:ea typeface="Courier New"/>
                <a:cs typeface="Courier New"/>
                <a:sym typeface="Courier New"/>
              </a:rPr>
              <a:t>youtube.com/c/JonKrohnLearns</a:t>
            </a:r>
            <a:endParaRPr sz="2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03200" lvl="0" marL="342900" rtl="0" algn="l">
              <a:spcBef>
                <a:spcPts val="4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203200" lvl="0" marL="342900" rtl="0" algn="l">
              <a:spcBef>
                <a:spcPts val="4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twitter.com/JonKrohnLearns</a:t>
            </a:r>
            <a:endParaRPr i="1" sz="1800">
              <a:solidFill>
                <a:srgbClr val="C0504D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2160" y="0"/>
            <a:ext cx="982830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8"/>
          <p:cNvSpPr txBox="1"/>
          <p:nvPr/>
        </p:nvSpPr>
        <p:spPr>
          <a:xfrm>
            <a:off x="2429400" y="1120600"/>
            <a:ext cx="4285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</a:rPr>
              <a:t>PLACEHOLDER FOR:</a:t>
            </a:r>
            <a:endParaRPr sz="36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</a:rPr>
              <a:t>5-Minute Timer</a:t>
            </a:r>
            <a:endParaRPr sz="3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811" y="4447123"/>
            <a:ext cx="1805001" cy="41858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/>
          <p:nvPr/>
        </p:nvSpPr>
        <p:spPr>
          <a:xfrm>
            <a:off x="2106475" y="1718125"/>
            <a:ext cx="5149200" cy="1484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</a:rPr>
              <a:t>Machine Learning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2106475" y="233875"/>
            <a:ext cx="5149200" cy="1484400"/>
          </a:xfrm>
          <a:prstGeom prst="triangle">
            <a:avLst>
              <a:gd fmla="val 49822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</a:rPr>
              <a:t>Specialized ML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</a:rPr>
              <a:t>e.g., Deep Learning, NLP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2106475" y="3202525"/>
            <a:ext cx="1292100" cy="1319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</a:rPr>
              <a:t>Linear Algebra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3398575" y="3202525"/>
            <a:ext cx="1292100" cy="13194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</a:rPr>
              <a:t>Calculus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4690375" y="3202525"/>
            <a:ext cx="1292100" cy="13194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</a:rPr>
              <a:t>Probability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</a:rPr>
              <a:t>and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</a:rPr>
              <a:t>Statistics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5982475" y="3202525"/>
            <a:ext cx="1273200" cy="13194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</a:rPr>
              <a:t>Computer Science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1988795" y="3083475"/>
            <a:ext cx="1531800" cy="1569900"/>
          </a:xfrm>
          <a:prstGeom prst="rect">
            <a:avLst/>
          </a:prstGeom>
          <a:noFill/>
          <a:ln cap="flat" cmpd="sng" w="76200">
            <a:solidFill>
              <a:srgbClr val="C0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9"/>
          <p:cNvSpPr txBox="1"/>
          <p:nvPr/>
        </p:nvSpPr>
        <p:spPr>
          <a:xfrm>
            <a:off x="2429400" y="1120600"/>
            <a:ext cx="4285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</a:rPr>
              <a:t>PLACEHOLDER FOR:</a:t>
            </a:r>
            <a:endParaRPr sz="36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</a:rPr>
              <a:t>10-Minute Timer</a:t>
            </a:r>
            <a:endParaRPr sz="3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0"/>
          <p:cNvSpPr txBox="1"/>
          <p:nvPr/>
        </p:nvSpPr>
        <p:spPr>
          <a:xfrm>
            <a:off x="2429400" y="1120600"/>
            <a:ext cx="4285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</a:rPr>
              <a:t>PLACEHOLDER FOR:</a:t>
            </a:r>
            <a:endParaRPr sz="36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</a:rPr>
              <a:t>15-Minute Timer</a:t>
            </a:r>
            <a:endParaRPr sz="3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Jon-Krohn-2020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on-Krohn-2020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